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66"/>
  </p:notesMasterIdLst>
  <p:handoutMasterIdLst>
    <p:handoutMasterId r:id="rId67"/>
  </p:handoutMasterIdLst>
  <p:sldIdLst>
    <p:sldId id="698" r:id="rId3"/>
    <p:sldId id="699" r:id="rId4"/>
    <p:sldId id="700" r:id="rId5"/>
    <p:sldId id="798" r:id="rId6"/>
    <p:sldId id="800" r:id="rId7"/>
    <p:sldId id="705" r:id="rId8"/>
    <p:sldId id="837" r:id="rId9"/>
    <p:sldId id="706" r:id="rId10"/>
    <p:sldId id="707" r:id="rId11"/>
    <p:sldId id="778" r:id="rId12"/>
    <p:sldId id="801" r:id="rId13"/>
    <p:sldId id="802" r:id="rId14"/>
    <p:sldId id="803" r:id="rId15"/>
    <p:sldId id="804" r:id="rId16"/>
    <p:sldId id="775" r:id="rId17"/>
    <p:sldId id="776" r:id="rId18"/>
    <p:sldId id="779" r:id="rId19"/>
    <p:sldId id="713" r:id="rId20"/>
    <p:sldId id="805" r:id="rId21"/>
    <p:sldId id="806" r:id="rId22"/>
    <p:sldId id="807" r:id="rId23"/>
    <p:sldId id="808" r:id="rId24"/>
    <p:sldId id="809" r:id="rId25"/>
    <p:sldId id="810" r:id="rId26"/>
    <p:sldId id="811" r:id="rId27"/>
    <p:sldId id="722" r:id="rId28"/>
    <p:sldId id="729" r:id="rId29"/>
    <p:sldId id="730" r:id="rId30"/>
    <p:sldId id="731" r:id="rId31"/>
    <p:sldId id="813" r:id="rId32"/>
    <p:sldId id="814" r:id="rId33"/>
    <p:sldId id="815" r:id="rId34"/>
    <p:sldId id="816" r:id="rId35"/>
    <p:sldId id="817" r:id="rId36"/>
    <p:sldId id="818" r:id="rId37"/>
    <p:sldId id="819" r:id="rId38"/>
    <p:sldId id="820" r:id="rId39"/>
    <p:sldId id="821" r:id="rId40"/>
    <p:sldId id="822" r:id="rId41"/>
    <p:sldId id="823" r:id="rId42"/>
    <p:sldId id="824" r:id="rId43"/>
    <p:sldId id="825" r:id="rId44"/>
    <p:sldId id="826" r:id="rId45"/>
    <p:sldId id="827" r:id="rId46"/>
    <p:sldId id="828" r:id="rId47"/>
    <p:sldId id="829" r:id="rId48"/>
    <p:sldId id="830" r:id="rId49"/>
    <p:sldId id="784" r:id="rId50"/>
    <p:sldId id="831" r:id="rId51"/>
    <p:sldId id="795" r:id="rId52"/>
    <p:sldId id="786" r:id="rId53"/>
    <p:sldId id="832" r:id="rId54"/>
    <p:sldId id="797" r:id="rId55"/>
    <p:sldId id="796" r:id="rId56"/>
    <p:sldId id="833" r:id="rId57"/>
    <p:sldId id="836" r:id="rId58"/>
    <p:sldId id="835" r:id="rId59"/>
    <p:sldId id="834" r:id="rId60"/>
    <p:sldId id="787" r:id="rId61"/>
    <p:sldId id="788" r:id="rId62"/>
    <p:sldId id="789" r:id="rId63"/>
    <p:sldId id="790" r:id="rId64"/>
    <p:sldId id="773" r:id="rId65"/>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pitchFamily="2"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5pPr>
    <a:lvl6pPr marL="2286000" algn="l" defTabSz="914400" rtl="0" eaLnBrk="1" latinLnBrk="0" hangingPunct="1">
      <a:defRPr sz="1600" b="1" kern="1200">
        <a:solidFill>
          <a:srgbClr val="FF0000"/>
        </a:solidFill>
        <a:latin typeface="Times New Roman" pitchFamily="18" charset="0"/>
        <a:ea typeface="宋体" pitchFamily="2" charset="-122"/>
        <a:cs typeface="+mn-cs"/>
      </a:defRPr>
    </a:lvl6pPr>
    <a:lvl7pPr marL="2743200" algn="l" defTabSz="914400" rtl="0" eaLnBrk="1" latinLnBrk="0" hangingPunct="1">
      <a:defRPr sz="1600" b="1" kern="1200">
        <a:solidFill>
          <a:srgbClr val="FF0000"/>
        </a:solidFill>
        <a:latin typeface="Times New Roman" pitchFamily="18" charset="0"/>
        <a:ea typeface="宋体" pitchFamily="2" charset="-122"/>
        <a:cs typeface="+mn-cs"/>
      </a:defRPr>
    </a:lvl7pPr>
    <a:lvl8pPr marL="3200400" algn="l" defTabSz="914400" rtl="0" eaLnBrk="1" latinLnBrk="0" hangingPunct="1">
      <a:defRPr sz="1600" b="1" kern="1200">
        <a:solidFill>
          <a:srgbClr val="FF0000"/>
        </a:solidFill>
        <a:latin typeface="Times New Roman" pitchFamily="18" charset="0"/>
        <a:ea typeface="宋体" pitchFamily="2" charset="-122"/>
        <a:cs typeface="+mn-cs"/>
      </a:defRPr>
    </a:lvl8pPr>
    <a:lvl9pPr marL="3657600" algn="l" defTabSz="914400" rtl="0" eaLnBrk="1" latinLnBrk="0" hangingPunct="1">
      <a:defRPr sz="1600" b="1" kern="1200">
        <a:solidFill>
          <a:srgbClr val="FF0000"/>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66CCFF"/>
    <a:srgbClr val="99FF99"/>
    <a:srgbClr val="CCFFFF"/>
    <a:srgbClr val="8597E3"/>
    <a:srgbClr val="CCECFF"/>
    <a:srgbClr val="0000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96" d="100"/>
          <a:sy n="96" d="100"/>
        </p:scale>
        <p:origin x="1992" y="90"/>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3D46FC53-CAEA-421D-9B78-C620ACE7B0A6}" type="datetimeFigureOut">
              <a:rPr lang="zh-CN" altLang="en-US"/>
              <a:pPr>
                <a:defRPr/>
              </a:pPr>
              <a:t>2024/6/2</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26EDF92F-81C9-4BD2-A91D-C6CC762D52D6}" type="slidenum">
              <a:rPr lang="zh-CN" altLang="en-US"/>
              <a:pPr>
                <a:defRPr/>
              </a:pPr>
              <a:t>‹#›</a:t>
            </a:fld>
            <a:endParaRPr lang="zh-CN" altLang="en-US"/>
          </a:p>
        </p:txBody>
      </p:sp>
    </p:spTree>
    <p:extLst>
      <p:ext uri="{BB962C8B-B14F-4D97-AF65-F5344CB8AC3E}">
        <p14:creationId xmlns:p14="http://schemas.microsoft.com/office/powerpoint/2010/main" val="2887867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947F8620-F320-422F-B9D4-E283F899F111}" type="datetimeFigureOut">
              <a:rPr lang="zh-CN" altLang="en-US"/>
              <a:pPr>
                <a:defRPr/>
              </a:pPr>
              <a:t>2024/6/2</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F322DD46-E5A7-4B19-BD41-27588EC21541}" type="slidenum">
              <a:rPr lang="zh-CN" altLang="en-US"/>
              <a:pPr>
                <a:defRPr/>
              </a:pPr>
              <a:t>‹#›</a:t>
            </a:fld>
            <a:endParaRPr lang="zh-CN" altLang="en-US"/>
          </a:p>
        </p:txBody>
      </p:sp>
    </p:spTree>
    <p:extLst>
      <p:ext uri="{BB962C8B-B14F-4D97-AF65-F5344CB8AC3E}">
        <p14:creationId xmlns:p14="http://schemas.microsoft.com/office/powerpoint/2010/main" val="14703817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4</a:t>
            </a:fld>
            <a:endParaRPr lang="zh-CN" altLang="en-US"/>
          </a:p>
        </p:txBody>
      </p:sp>
    </p:spTree>
    <p:extLst>
      <p:ext uri="{BB962C8B-B14F-4D97-AF65-F5344CB8AC3E}">
        <p14:creationId xmlns:p14="http://schemas.microsoft.com/office/powerpoint/2010/main" val="4031013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44</a:t>
            </a:fld>
            <a:endParaRPr lang="zh-CN" altLang="en-US"/>
          </a:p>
        </p:txBody>
      </p:sp>
    </p:spTree>
    <p:extLst>
      <p:ext uri="{BB962C8B-B14F-4D97-AF65-F5344CB8AC3E}">
        <p14:creationId xmlns:p14="http://schemas.microsoft.com/office/powerpoint/2010/main" val="1495295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47</a:t>
            </a:fld>
            <a:endParaRPr lang="zh-CN" altLang="en-US"/>
          </a:p>
        </p:txBody>
      </p:sp>
    </p:spTree>
    <p:extLst>
      <p:ext uri="{BB962C8B-B14F-4D97-AF65-F5344CB8AC3E}">
        <p14:creationId xmlns:p14="http://schemas.microsoft.com/office/powerpoint/2010/main" val="3660390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6</a:t>
            </a:fld>
            <a:endParaRPr lang="zh-CN" altLang="en-US"/>
          </a:p>
        </p:txBody>
      </p:sp>
    </p:spTree>
    <p:extLst>
      <p:ext uri="{BB962C8B-B14F-4D97-AF65-F5344CB8AC3E}">
        <p14:creationId xmlns:p14="http://schemas.microsoft.com/office/powerpoint/2010/main" val="1793870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12</a:t>
            </a:fld>
            <a:endParaRPr lang="zh-CN" altLang="en-US"/>
          </a:p>
        </p:txBody>
      </p:sp>
    </p:spTree>
    <p:extLst>
      <p:ext uri="{BB962C8B-B14F-4D97-AF65-F5344CB8AC3E}">
        <p14:creationId xmlns:p14="http://schemas.microsoft.com/office/powerpoint/2010/main" val="436685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23</a:t>
            </a:fld>
            <a:endParaRPr lang="zh-CN" altLang="en-US"/>
          </a:p>
        </p:txBody>
      </p:sp>
    </p:spTree>
    <p:extLst>
      <p:ext uri="{BB962C8B-B14F-4D97-AF65-F5344CB8AC3E}">
        <p14:creationId xmlns:p14="http://schemas.microsoft.com/office/powerpoint/2010/main" val="1848810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25</a:t>
            </a:fld>
            <a:endParaRPr lang="zh-CN" altLang="en-US"/>
          </a:p>
        </p:txBody>
      </p:sp>
    </p:spTree>
    <p:extLst>
      <p:ext uri="{BB962C8B-B14F-4D97-AF65-F5344CB8AC3E}">
        <p14:creationId xmlns:p14="http://schemas.microsoft.com/office/powerpoint/2010/main" val="3713556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body" idx="1"/>
          </p:nvPr>
        </p:nvSpPr>
        <p:spPr bwMode="auto">
          <a:xfrm>
            <a:off x="946150" y="4867275"/>
            <a:ext cx="5207000" cy="43068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017" tIns="48148" rIns="98017" bIns="48148"/>
          <a:lstStyle/>
          <a:p>
            <a:pPr eaLnBrk="1" hangingPunct="1"/>
            <a:endParaRPr lang="zh-CN" altLang="en-US"/>
          </a:p>
        </p:txBody>
      </p:sp>
      <p:sp>
        <p:nvSpPr>
          <p:cNvPr id="69635" name="Rectangle 3"/>
          <p:cNvSpPr>
            <a:spLocks noGrp="1" noRot="1" noChangeAspect="1" noTextEdit="1"/>
          </p:cNvSpPr>
          <p:nvPr>
            <p:ph type="sldImg"/>
          </p:nvPr>
        </p:nvSpPr>
        <p:spPr bwMode="auto">
          <a:xfrm>
            <a:off x="1157288" y="893763"/>
            <a:ext cx="4784725" cy="3587750"/>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030102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31</a:t>
            </a:fld>
            <a:endParaRPr lang="zh-CN" altLang="en-US"/>
          </a:p>
        </p:txBody>
      </p:sp>
    </p:spTree>
    <p:extLst>
      <p:ext uri="{BB962C8B-B14F-4D97-AF65-F5344CB8AC3E}">
        <p14:creationId xmlns:p14="http://schemas.microsoft.com/office/powerpoint/2010/main" val="662017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39</a:t>
            </a:fld>
            <a:endParaRPr lang="zh-CN" altLang="en-US"/>
          </a:p>
        </p:txBody>
      </p:sp>
    </p:spTree>
    <p:extLst>
      <p:ext uri="{BB962C8B-B14F-4D97-AF65-F5344CB8AC3E}">
        <p14:creationId xmlns:p14="http://schemas.microsoft.com/office/powerpoint/2010/main" val="1973680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40</a:t>
            </a:fld>
            <a:endParaRPr lang="zh-CN" altLang="en-US"/>
          </a:p>
        </p:txBody>
      </p:sp>
    </p:spTree>
    <p:extLst>
      <p:ext uri="{BB962C8B-B14F-4D97-AF65-F5344CB8AC3E}">
        <p14:creationId xmlns:p14="http://schemas.microsoft.com/office/powerpoint/2010/main" val="1168632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973091379"/>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73313971"/>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5991674"/>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83045024"/>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AF8632F5-127F-4E98-8EA7-E7A90CF3A642}" type="slidenum">
              <a:rPr lang="zh-CN" altLang="en-US"/>
              <a:pPr>
                <a:defRPr/>
              </a:pPr>
              <a:t>‹#›</a:t>
            </a:fld>
            <a:endParaRPr lang="en-US" altLang="zh-CN"/>
          </a:p>
        </p:txBody>
      </p:sp>
    </p:spTree>
    <p:extLst>
      <p:ext uri="{BB962C8B-B14F-4D97-AF65-F5344CB8AC3E}">
        <p14:creationId xmlns:p14="http://schemas.microsoft.com/office/powerpoint/2010/main" val="2618812982"/>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07584140-BC50-4B51-B867-101E576F40CF}" type="slidenum">
              <a:rPr lang="zh-CN" altLang="en-US"/>
              <a:pPr>
                <a:defRPr/>
              </a:pPr>
              <a:t>‹#›</a:t>
            </a:fld>
            <a:endParaRPr lang="en-US" altLang="zh-CN"/>
          </a:p>
        </p:txBody>
      </p:sp>
    </p:spTree>
    <p:extLst>
      <p:ext uri="{BB962C8B-B14F-4D97-AF65-F5344CB8AC3E}">
        <p14:creationId xmlns:p14="http://schemas.microsoft.com/office/powerpoint/2010/main" val="3690611853"/>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74C25963-2BB9-4D84-B3D9-460975DA7F51}" type="slidenum">
              <a:rPr lang="zh-CN" altLang="en-US"/>
              <a:pPr>
                <a:defRPr/>
              </a:pPr>
              <a:t>‹#›</a:t>
            </a:fld>
            <a:endParaRPr lang="en-US" altLang="zh-CN"/>
          </a:p>
        </p:txBody>
      </p:sp>
    </p:spTree>
    <p:extLst>
      <p:ext uri="{BB962C8B-B14F-4D97-AF65-F5344CB8AC3E}">
        <p14:creationId xmlns:p14="http://schemas.microsoft.com/office/powerpoint/2010/main" val="836402754"/>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516DA607-3080-43C8-8D67-138D30BBE8A8}" type="slidenum">
              <a:rPr lang="zh-CN" altLang="en-US"/>
              <a:pPr>
                <a:defRPr/>
              </a:pPr>
              <a:t>‹#›</a:t>
            </a:fld>
            <a:endParaRPr lang="en-US" altLang="zh-CN"/>
          </a:p>
        </p:txBody>
      </p:sp>
    </p:spTree>
    <p:extLst>
      <p:ext uri="{BB962C8B-B14F-4D97-AF65-F5344CB8AC3E}">
        <p14:creationId xmlns:p14="http://schemas.microsoft.com/office/powerpoint/2010/main" val="3626134160"/>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9C76EFC3-5AFF-4526-A1A3-20F0D2F80C3F}" type="slidenum">
              <a:rPr lang="zh-CN" altLang="en-US"/>
              <a:pPr>
                <a:defRPr/>
              </a:pPr>
              <a:t>‹#›</a:t>
            </a:fld>
            <a:endParaRPr lang="en-US" altLang="zh-CN"/>
          </a:p>
        </p:txBody>
      </p:sp>
    </p:spTree>
    <p:extLst>
      <p:ext uri="{BB962C8B-B14F-4D97-AF65-F5344CB8AC3E}">
        <p14:creationId xmlns:p14="http://schemas.microsoft.com/office/powerpoint/2010/main" val="921798322"/>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75E08C24-4D05-4643-A647-78459480DD63}" type="slidenum">
              <a:rPr lang="zh-CN" altLang="en-US"/>
              <a:pPr>
                <a:defRPr/>
              </a:pPr>
              <a:t>‹#›</a:t>
            </a:fld>
            <a:endParaRPr lang="en-US" altLang="zh-CN"/>
          </a:p>
        </p:txBody>
      </p:sp>
    </p:spTree>
    <p:extLst>
      <p:ext uri="{BB962C8B-B14F-4D97-AF65-F5344CB8AC3E}">
        <p14:creationId xmlns:p14="http://schemas.microsoft.com/office/powerpoint/2010/main" val="622068525"/>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8B6D5A87-4CA9-4E08-BCF7-BC7756CBED0A}" type="slidenum">
              <a:rPr lang="zh-CN" altLang="en-US"/>
              <a:pPr>
                <a:defRPr/>
              </a:pPr>
              <a:t>‹#›</a:t>
            </a:fld>
            <a:endParaRPr lang="en-US" altLang="zh-CN"/>
          </a:p>
        </p:txBody>
      </p:sp>
    </p:spTree>
    <p:extLst>
      <p:ext uri="{BB962C8B-B14F-4D97-AF65-F5344CB8AC3E}">
        <p14:creationId xmlns:p14="http://schemas.microsoft.com/office/powerpoint/2010/main" val="1214418480"/>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9731087"/>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8A9E918A-69AD-466B-BD59-A6E119DCE1BC}" type="slidenum">
              <a:rPr lang="zh-CN" altLang="en-US"/>
              <a:pPr>
                <a:defRPr/>
              </a:pPr>
              <a:t>‹#›</a:t>
            </a:fld>
            <a:endParaRPr lang="en-US" altLang="zh-CN"/>
          </a:p>
        </p:txBody>
      </p:sp>
    </p:spTree>
    <p:extLst>
      <p:ext uri="{BB962C8B-B14F-4D97-AF65-F5344CB8AC3E}">
        <p14:creationId xmlns:p14="http://schemas.microsoft.com/office/powerpoint/2010/main" val="1121546878"/>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FF6BD413-1375-4D95-A785-6D49AAC870DC}" type="slidenum">
              <a:rPr lang="zh-CN" altLang="en-US"/>
              <a:pPr>
                <a:defRPr/>
              </a:pPr>
              <a:t>‹#›</a:t>
            </a:fld>
            <a:endParaRPr lang="en-US" altLang="zh-CN"/>
          </a:p>
        </p:txBody>
      </p:sp>
    </p:spTree>
    <p:extLst>
      <p:ext uri="{BB962C8B-B14F-4D97-AF65-F5344CB8AC3E}">
        <p14:creationId xmlns:p14="http://schemas.microsoft.com/office/powerpoint/2010/main" val="1520205489"/>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30482B30-ED9A-4597-BF55-40069707285B}" type="slidenum">
              <a:rPr lang="zh-CN" altLang="en-US"/>
              <a:pPr>
                <a:defRPr/>
              </a:pPr>
              <a:t>‹#›</a:t>
            </a:fld>
            <a:endParaRPr lang="en-US" altLang="zh-CN"/>
          </a:p>
        </p:txBody>
      </p:sp>
    </p:spTree>
    <p:extLst>
      <p:ext uri="{BB962C8B-B14F-4D97-AF65-F5344CB8AC3E}">
        <p14:creationId xmlns:p14="http://schemas.microsoft.com/office/powerpoint/2010/main" val="3503500391"/>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F44B3495-F536-4865-BCF8-70B68A8538D4}" type="slidenum">
              <a:rPr lang="zh-CN" altLang="en-US"/>
              <a:pPr>
                <a:defRPr/>
              </a:pPr>
              <a:t>‹#›</a:t>
            </a:fld>
            <a:endParaRPr lang="en-US" altLang="zh-CN"/>
          </a:p>
        </p:txBody>
      </p:sp>
    </p:spTree>
    <p:extLst>
      <p:ext uri="{BB962C8B-B14F-4D97-AF65-F5344CB8AC3E}">
        <p14:creationId xmlns:p14="http://schemas.microsoft.com/office/powerpoint/2010/main" val="2616371593"/>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60CB8B67-E8CE-4CA9-AB5F-19BBACDFDF41}" type="slidenum">
              <a:rPr lang="zh-CN" altLang="en-US"/>
              <a:pPr>
                <a:defRPr/>
              </a:pPr>
              <a:t>‹#›</a:t>
            </a:fld>
            <a:endParaRPr lang="en-US" altLang="zh-CN"/>
          </a:p>
        </p:txBody>
      </p:sp>
    </p:spTree>
    <p:extLst>
      <p:ext uri="{BB962C8B-B14F-4D97-AF65-F5344CB8AC3E}">
        <p14:creationId xmlns:p14="http://schemas.microsoft.com/office/powerpoint/2010/main" val="3200806061"/>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68BA594A-C0C2-45EF-8DB9-C9E5CE8EFD82}" type="slidenum">
              <a:rPr lang="zh-CN" altLang="en-US"/>
              <a:pPr>
                <a:defRPr/>
              </a:pPr>
              <a:t>‹#›</a:t>
            </a:fld>
            <a:endParaRPr lang="en-US" altLang="zh-CN"/>
          </a:p>
        </p:txBody>
      </p:sp>
    </p:spTree>
    <p:extLst>
      <p:ext uri="{BB962C8B-B14F-4D97-AF65-F5344CB8AC3E}">
        <p14:creationId xmlns:p14="http://schemas.microsoft.com/office/powerpoint/2010/main" val="4180922908"/>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B5191922-2040-414F-B93E-7AD7261B2CCD}" type="slidenum">
              <a:rPr lang="zh-CN" altLang="en-US"/>
              <a:pPr>
                <a:defRPr/>
              </a:pPr>
              <a:t>‹#›</a:t>
            </a:fld>
            <a:endParaRPr lang="en-US" altLang="zh-CN"/>
          </a:p>
        </p:txBody>
      </p:sp>
    </p:spTree>
    <p:extLst>
      <p:ext uri="{BB962C8B-B14F-4D97-AF65-F5344CB8AC3E}">
        <p14:creationId xmlns:p14="http://schemas.microsoft.com/office/powerpoint/2010/main" val="3002598912"/>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981398768"/>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526359795"/>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590159078"/>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85260743"/>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4624195"/>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63651371"/>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975915049"/>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2051"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2708"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lgn="l">
              <a:defRPr/>
            </a:pPr>
            <a:endParaRPr lang="zh-CN" altLang="en-US" sz="2400" b="0">
              <a:solidFill>
                <a:schemeClr val="tx1"/>
              </a:solidFill>
            </a:endParaRPr>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defRPr>
            </a:lvl1pPr>
          </a:lstStyle>
          <a:p>
            <a:pPr>
              <a:defRPr/>
            </a:pPr>
            <a:fld id="{40CC2AB0-0756-4CFD-A151-C7C541F7A27D}"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9.xml"/><Relationship Id="rId5" Type="http://schemas.openxmlformats.org/officeDocument/2006/relationships/image" Target="../media/image16.png"/><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4.jpe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19.xml"/><Relationship Id="rId4" Type="http://schemas.openxmlformats.org/officeDocument/2006/relationships/image" Target="../media/image30.jpeg"/></Relationships>
</file>

<file path=ppt/slides/_rels/slide4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6.w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3"/>
          <p:cNvSpPr txBox="1">
            <a:spLocks noChangeArrowheads="1"/>
          </p:cNvSpPr>
          <p:nvPr/>
        </p:nvSpPr>
        <p:spPr bwMode="auto">
          <a:xfrm>
            <a:off x="0" y="1268413"/>
            <a:ext cx="8964613" cy="258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3200" b="0">
              <a:solidFill>
                <a:schemeClr val="tx1"/>
              </a:solidFill>
            </a:endParaRPr>
          </a:p>
          <a:p>
            <a:pPr eaLnBrk="1" hangingPunct="1">
              <a:spcBef>
                <a:spcPct val="50000"/>
              </a:spcBef>
            </a:pPr>
            <a:r>
              <a:rPr lang="en-US" altLang="zh-CN" sz="4400">
                <a:latin typeface="Arial" pitchFamily="34" charset="0"/>
                <a:cs typeface="Times New Roman" pitchFamily="18" charset="0"/>
              </a:rPr>
              <a:t>CHAPTER 9</a:t>
            </a:r>
          </a:p>
          <a:p>
            <a:pPr eaLnBrk="1" hangingPunct="1">
              <a:spcBef>
                <a:spcPct val="50000"/>
              </a:spcBef>
            </a:pPr>
            <a:r>
              <a:rPr lang="en-US" altLang="zh-CN" sz="4400">
                <a:solidFill>
                  <a:srgbClr val="0000FF"/>
                </a:solidFill>
                <a:latin typeface="Arial" pitchFamily="34" charset="0"/>
                <a:cs typeface="Times New Roman" pitchFamily="18" charset="0"/>
              </a:rPr>
              <a:t>Software Project Management</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522288" y="1808163"/>
            <a:ext cx="8145167"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50000"/>
              </a:lnSpc>
              <a:spcBef>
                <a:spcPts val="0"/>
              </a:spcBef>
              <a:spcAft>
                <a:spcPts val="0"/>
              </a:spcAft>
              <a:buClr>
                <a:srgbClr val="FF0000"/>
              </a:buClr>
              <a:buFont typeface="Wingdings" pitchFamily="2" charset="2"/>
              <a:buChar char="l"/>
            </a:pPr>
            <a:r>
              <a:rPr lang="zh-CN" altLang="en-US" sz="2400" dirty="0">
                <a:solidFill>
                  <a:schemeClr val="tx1"/>
                </a:solidFill>
                <a:latin typeface="+mn-ea"/>
                <a:ea typeface="+mn-ea"/>
              </a:rPr>
              <a:t>牢固掌握计算机软件的基本知识和技能。</a:t>
            </a:r>
          </a:p>
          <a:p>
            <a:pPr marL="469900" indent="-469900" algn="l" eaLnBrk="0" hangingPunct="0">
              <a:lnSpc>
                <a:spcPct val="150000"/>
              </a:lnSpc>
              <a:spcBef>
                <a:spcPts val="0"/>
              </a:spcBef>
              <a:spcAft>
                <a:spcPts val="0"/>
              </a:spcAft>
              <a:buClr>
                <a:srgbClr val="FF0000"/>
              </a:buClr>
              <a:buFont typeface="Wingdings" pitchFamily="2" charset="2"/>
              <a:buChar char="l"/>
            </a:pPr>
            <a:r>
              <a:rPr lang="zh-CN" altLang="en-US" sz="2400" dirty="0">
                <a:solidFill>
                  <a:schemeClr val="tx1"/>
                </a:solidFill>
                <a:latin typeface="+mn-ea"/>
                <a:ea typeface="+mn-ea"/>
              </a:rPr>
              <a:t>善于分析和综合问题，具有严密的逻辑思维能力。</a:t>
            </a:r>
          </a:p>
          <a:p>
            <a:pPr marL="469900" indent="-469900" algn="l" eaLnBrk="0" hangingPunct="0">
              <a:lnSpc>
                <a:spcPct val="150000"/>
              </a:lnSpc>
              <a:spcBef>
                <a:spcPts val="0"/>
              </a:spcBef>
              <a:spcAft>
                <a:spcPts val="0"/>
              </a:spcAft>
              <a:buClr>
                <a:srgbClr val="FF0000"/>
              </a:buClr>
              <a:buFont typeface="Wingdings" pitchFamily="2" charset="2"/>
              <a:buChar char="l"/>
            </a:pPr>
            <a:r>
              <a:rPr lang="zh-CN" altLang="en-US" sz="2400" dirty="0">
                <a:solidFill>
                  <a:schemeClr val="tx1"/>
                </a:solidFill>
                <a:latin typeface="+mn-ea"/>
                <a:ea typeface="+mn-ea"/>
              </a:rPr>
              <a:t>工作踏实、细致</a:t>
            </a:r>
            <a:r>
              <a:rPr lang="en-US" altLang="zh-CN" sz="2400" dirty="0">
                <a:solidFill>
                  <a:schemeClr val="tx1"/>
                </a:solidFill>
                <a:latin typeface="+mn-ea"/>
                <a:ea typeface="+mn-ea"/>
              </a:rPr>
              <a:t>,  </a:t>
            </a:r>
            <a:r>
              <a:rPr lang="zh-CN" altLang="en-US" sz="2400" dirty="0">
                <a:solidFill>
                  <a:schemeClr val="tx1"/>
                </a:solidFill>
                <a:latin typeface="+mn-ea"/>
                <a:ea typeface="+mn-ea"/>
              </a:rPr>
              <a:t>不靠碰运气，遵循标准和规范，具有严格的科学作风。</a:t>
            </a:r>
          </a:p>
          <a:p>
            <a:pPr marL="469900" indent="-469900" algn="l" eaLnBrk="0" hangingPunct="0">
              <a:lnSpc>
                <a:spcPct val="150000"/>
              </a:lnSpc>
              <a:spcBef>
                <a:spcPts val="0"/>
              </a:spcBef>
              <a:spcAft>
                <a:spcPts val="0"/>
              </a:spcAft>
              <a:buClr>
                <a:srgbClr val="FF0000"/>
              </a:buClr>
              <a:buFont typeface="Wingdings" pitchFamily="2" charset="2"/>
              <a:buChar char="l"/>
            </a:pPr>
            <a:r>
              <a:rPr lang="zh-CN" altLang="en-US" sz="2400" dirty="0">
                <a:solidFill>
                  <a:schemeClr val="tx1"/>
                </a:solidFill>
                <a:latin typeface="+mn-ea"/>
                <a:ea typeface="+mn-ea"/>
              </a:rPr>
              <a:t>工作中表现出有耐心、有毅力、有责任心。</a:t>
            </a:r>
          </a:p>
          <a:p>
            <a:pPr marL="469900" indent="-469900" algn="l" eaLnBrk="0" hangingPunct="0">
              <a:lnSpc>
                <a:spcPct val="150000"/>
              </a:lnSpc>
              <a:spcBef>
                <a:spcPts val="0"/>
              </a:spcBef>
              <a:spcAft>
                <a:spcPts val="0"/>
              </a:spcAft>
              <a:buClr>
                <a:srgbClr val="FF0000"/>
              </a:buClr>
              <a:buFont typeface="Wingdings" pitchFamily="2" charset="2"/>
              <a:buChar char="l"/>
            </a:pPr>
            <a:r>
              <a:rPr lang="zh-CN" altLang="en-US" sz="2400" dirty="0">
                <a:solidFill>
                  <a:schemeClr val="tx1"/>
                </a:solidFill>
                <a:latin typeface="+mn-ea"/>
                <a:ea typeface="+mn-ea"/>
              </a:rPr>
              <a:t>善于听取别人的意见，善于与周围人员团结协作，建立良好的人际关系。</a:t>
            </a:r>
            <a:endParaRPr lang="en-US" altLang="zh-CN" sz="2400" dirty="0">
              <a:solidFill>
                <a:schemeClr val="tx1"/>
              </a:solidFill>
              <a:latin typeface="+mn-ea"/>
              <a:ea typeface="+mn-ea"/>
            </a:endParaRPr>
          </a:p>
          <a:p>
            <a:pPr marL="469900" indent="-469900" algn="l" eaLnBrk="0" hangingPunct="0">
              <a:lnSpc>
                <a:spcPct val="150000"/>
              </a:lnSpc>
              <a:spcBef>
                <a:spcPts val="0"/>
              </a:spcBef>
              <a:spcAft>
                <a:spcPts val="0"/>
              </a:spcAft>
              <a:buClr>
                <a:srgbClr val="FF0000"/>
              </a:buClr>
              <a:buFont typeface="Wingdings" pitchFamily="2" charset="2"/>
              <a:buChar char="l"/>
            </a:pPr>
            <a:r>
              <a:rPr lang="zh-CN" altLang="en-US" sz="2400" dirty="0">
                <a:solidFill>
                  <a:schemeClr val="tx1"/>
                </a:solidFill>
                <a:latin typeface="+mn-ea"/>
              </a:rPr>
              <a:t>具有良好的书面和口头表达能力。</a:t>
            </a:r>
            <a:endParaRPr lang="en-US" altLang="zh-CN" sz="2400" dirty="0">
              <a:solidFill>
                <a:schemeClr val="tx1"/>
              </a:solidFill>
              <a:latin typeface="+mn-ea"/>
              <a:ea typeface="+mn-ea"/>
            </a:endParaRPr>
          </a:p>
        </p:txBody>
      </p:sp>
      <p:sp>
        <p:nvSpPr>
          <p:cNvPr id="11267" name="Rectangle 5"/>
          <p:cNvSpPr>
            <a:spLocks noChangeArrowheads="1"/>
          </p:cNvSpPr>
          <p:nvPr/>
        </p:nvSpPr>
        <p:spPr bwMode="auto">
          <a:xfrm>
            <a:off x="522288" y="368660"/>
            <a:ext cx="78041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165" tIns="46748" rIns="95165" bIns="46748" anchor="b"/>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选人条件</a:t>
            </a:r>
            <a:r>
              <a:rPr lang="zh-CN" altLang="en-US" sz="4000" b="0" dirty="0">
                <a:solidFill>
                  <a:schemeClr val="tx2"/>
                </a:solidFill>
                <a:latin typeface="黑体" pitchFamily="49" charset="-122"/>
                <a:ea typeface="黑体" pitchFamily="49" charset="-122"/>
              </a:rPr>
              <a:t> </a:t>
            </a:r>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 23"/>
          <p:cNvGrpSpPr>
            <a:grpSpLocks/>
          </p:cNvGrpSpPr>
          <p:nvPr/>
        </p:nvGrpSpPr>
        <p:grpSpPr bwMode="auto">
          <a:xfrm>
            <a:off x="4662010" y="1814798"/>
            <a:ext cx="4438650" cy="3954462"/>
            <a:chOff x="6071824" y="1680786"/>
            <a:chExt cx="4600815" cy="3954284"/>
          </a:xfrm>
        </p:grpSpPr>
        <p:sp>
          <p:nvSpPr>
            <p:cNvPr id="4" name="AutoShape 4"/>
            <p:cNvSpPr>
              <a:spLocks noChangeArrowheads="1"/>
            </p:cNvSpPr>
            <p:nvPr/>
          </p:nvSpPr>
          <p:spPr bwMode="gray">
            <a:xfrm>
              <a:off x="6071824" y="2872944"/>
              <a:ext cx="2260916" cy="761966"/>
            </a:xfrm>
            <a:prstGeom prst="roundRect">
              <a:avLst>
                <a:gd name="adj" fmla="val 16667"/>
              </a:avLst>
            </a:prstGeom>
            <a:solidFill>
              <a:schemeClr val="bg2">
                <a:lumMod val="50000"/>
              </a:schemeClr>
            </a:solidFill>
            <a:ln w="38100" algn="ctr">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chemeClr val="bg1"/>
                  </a:solidFill>
                  <a:latin typeface="微软雅黑" panose="020B0503020204020204" pitchFamily="34" charset="-122"/>
                </a:rPr>
                <a:t>平台经验</a:t>
              </a:r>
              <a:endParaRPr kumimoji="0" lang="zh-CN" altLang="zh-CN" sz="1800">
                <a:solidFill>
                  <a:schemeClr val="bg1"/>
                </a:solidFill>
                <a:latin typeface="微软雅黑" panose="020B0503020204020204" pitchFamily="34" charset="-122"/>
              </a:endParaRPr>
            </a:p>
          </p:txBody>
        </p:sp>
        <p:sp>
          <p:nvSpPr>
            <p:cNvPr id="5" name="AutoShape 13"/>
            <p:cNvSpPr>
              <a:spLocks noChangeArrowheads="1"/>
            </p:cNvSpPr>
            <p:nvPr/>
          </p:nvSpPr>
          <p:spPr bwMode="gray">
            <a:xfrm>
              <a:off x="6071824" y="1990334"/>
              <a:ext cx="2260916" cy="761966"/>
            </a:xfrm>
            <a:prstGeom prst="roundRect">
              <a:avLst>
                <a:gd name="adj" fmla="val 16667"/>
              </a:avLst>
            </a:prstGeom>
            <a:solidFill>
              <a:schemeClr val="bg2">
                <a:lumMod val="50000"/>
              </a:schemeClr>
            </a:solidFill>
            <a:ln w="38100" algn="ctr">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chemeClr val="bg1"/>
                  </a:solidFill>
                  <a:latin typeface="微软雅黑" panose="020B0503020204020204" pitchFamily="34" charset="-122"/>
                </a:rPr>
                <a:t>应用领域经验</a:t>
              </a:r>
              <a:endParaRPr kumimoji="0" lang="zh-CN" altLang="zh-CN" sz="1800">
                <a:solidFill>
                  <a:schemeClr val="bg1"/>
                </a:solidFill>
                <a:latin typeface="微软雅黑" panose="020B0503020204020204" pitchFamily="34" charset="-122"/>
              </a:endParaRPr>
            </a:p>
          </p:txBody>
        </p:sp>
        <p:sp>
          <p:nvSpPr>
            <p:cNvPr id="6" name="AutoShape 14"/>
            <p:cNvSpPr>
              <a:spLocks noChangeArrowheads="1"/>
            </p:cNvSpPr>
            <p:nvPr/>
          </p:nvSpPr>
          <p:spPr bwMode="gray">
            <a:xfrm>
              <a:off x="8413369" y="4066691"/>
              <a:ext cx="2259270" cy="761966"/>
            </a:xfrm>
            <a:prstGeom prst="roundRect">
              <a:avLst>
                <a:gd name="adj" fmla="val 16667"/>
              </a:avLst>
            </a:prstGeom>
            <a:solidFill>
              <a:schemeClr val="accent6">
                <a:lumMod val="50000"/>
              </a:schemeClr>
            </a:solidFill>
            <a:ln w="38100" algn="ctr">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chemeClr val="bg1"/>
                  </a:solidFill>
                  <a:latin typeface="微软雅黑" panose="020B0503020204020204" pitchFamily="34" charset="-122"/>
                </a:rPr>
                <a:t>工作态度</a:t>
              </a:r>
              <a:endParaRPr kumimoji="0" lang="zh-CN" altLang="zh-CN" sz="1800">
                <a:solidFill>
                  <a:schemeClr val="bg1"/>
                </a:solidFill>
                <a:latin typeface="微软雅黑" panose="020B0503020204020204" pitchFamily="34" charset="-122"/>
              </a:endParaRPr>
            </a:p>
          </p:txBody>
        </p:sp>
        <p:sp>
          <p:nvSpPr>
            <p:cNvPr id="7" name="AutoShape 15"/>
            <p:cNvSpPr>
              <a:spLocks noChangeArrowheads="1"/>
            </p:cNvSpPr>
            <p:nvPr/>
          </p:nvSpPr>
          <p:spPr bwMode="gray">
            <a:xfrm>
              <a:off x="8400061" y="3263498"/>
              <a:ext cx="2259825" cy="762000"/>
            </a:xfrm>
            <a:prstGeom prst="roundRect">
              <a:avLst>
                <a:gd name="adj" fmla="val 16667"/>
              </a:avLst>
            </a:prstGeom>
            <a:solidFill>
              <a:srgbClr val="663366"/>
            </a:solidFill>
            <a:ln w="38100">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chemeClr val="bg1"/>
                  </a:solidFill>
                  <a:latin typeface="微软雅黑" panose="020B0503020204020204" pitchFamily="34" charset="-122"/>
                </a:rPr>
                <a:t>适应性</a:t>
              </a:r>
            </a:p>
          </p:txBody>
        </p:sp>
        <p:sp>
          <p:nvSpPr>
            <p:cNvPr id="8" name="AutoShape 4"/>
            <p:cNvSpPr>
              <a:spLocks noChangeArrowheads="1"/>
            </p:cNvSpPr>
            <p:nvPr/>
          </p:nvSpPr>
          <p:spPr bwMode="gray">
            <a:xfrm>
              <a:off x="6071824" y="3757143"/>
              <a:ext cx="2260916" cy="761966"/>
            </a:xfrm>
            <a:prstGeom prst="roundRect">
              <a:avLst>
                <a:gd name="adj" fmla="val 16667"/>
              </a:avLst>
            </a:prstGeom>
            <a:solidFill>
              <a:schemeClr val="bg2">
                <a:lumMod val="50000"/>
              </a:schemeClr>
            </a:solidFill>
            <a:ln w="38100" algn="ctr">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dirty="0">
                  <a:solidFill>
                    <a:schemeClr val="bg1"/>
                  </a:solidFill>
                  <a:latin typeface="微软雅黑" panose="020B0503020204020204" pitchFamily="34" charset="-122"/>
                </a:rPr>
                <a:t>编程语言经验</a:t>
              </a:r>
              <a:endParaRPr kumimoji="0" lang="zh-CN" altLang="zh-CN" sz="1800" dirty="0">
                <a:solidFill>
                  <a:schemeClr val="bg1"/>
                </a:solidFill>
                <a:latin typeface="微软雅黑" panose="020B0503020204020204" pitchFamily="34" charset="-122"/>
              </a:endParaRPr>
            </a:p>
          </p:txBody>
        </p:sp>
        <p:sp>
          <p:nvSpPr>
            <p:cNvPr id="9" name="AutoShape 14"/>
            <p:cNvSpPr>
              <a:spLocks noChangeArrowheads="1"/>
            </p:cNvSpPr>
            <p:nvPr/>
          </p:nvSpPr>
          <p:spPr bwMode="gray">
            <a:xfrm>
              <a:off x="6071824" y="4642928"/>
              <a:ext cx="2259271" cy="761966"/>
            </a:xfrm>
            <a:prstGeom prst="roundRect">
              <a:avLst>
                <a:gd name="adj" fmla="val 16667"/>
              </a:avLst>
            </a:prstGeom>
            <a:solidFill>
              <a:schemeClr val="accent1">
                <a:lumMod val="50000"/>
              </a:schemeClr>
            </a:solidFill>
            <a:ln w="38100" algn="ctr">
              <a:solidFill>
                <a:srgbClr val="FFFFFF">
                  <a:alpha val="70195"/>
                </a:srgbClr>
              </a:solidFill>
              <a:round/>
              <a:headEnd/>
              <a:tailEnd/>
            </a:ln>
          </p:spPr>
          <p:txBody>
            <a:bodyPr wrap="none" anchor="ctr"/>
            <a:lstStyle/>
            <a:p>
              <a:pPr algn="ctr" fontAlgn="auto">
                <a:spcBef>
                  <a:spcPts val="0"/>
                </a:spcBef>
                <a:spcAft>
                  <a:spcPts val="0"/>
                </a:spcAft>
                <a:defRPr/>
              </a:pPr>
              <a:r>
                <a:rPr lang="zh-CN" altLang="en-US" sz="1800" dirty="0">
                  <a:solidFill>
                    <a:schemeClr val="bg1"/>
                  </a:solidFill>
                  <a:latin typeface="微软雅黑" panose="020B0503020204020204" pitchFamily="34" charset="-122"/>
                  <a:ea typeface="微软雅黑" panose="020B0503020204020204" pitchFamily="34" charset="-122"/>
                </a:rPr>
                <a:t>教育背景</a:t>
              </a:r>
              <a:endParaRPr lang="zh-CN" altLang="zh-CN" sz="1800" dirty="0">
                <a:solidFill>
                  <a:schemeClr val="bg1"/>
                </a:solidFill>
                <a:latin typeface="微软雅黑" panose="020B0503020204020204" pitchFamily="34" charset="-122"/>
                <a:ea typeface="微软雅黑" panose="020B0503020204020204" pitchFamily="34" charset="-122"/>
              </a:endParaRPr>
            </a:p>
          </p:txBody>
        </p:sp>
        <p:sp>
          <p:nvSpPr>
            <p:cNvPr id="10" name="AutoShape 13"/>
            <p:cNvSpPr>
              <a:spLocks noChangeArrowheads="1"/>
            </p:cNvSpPr>
            <p:nvPr/>
          </p:nvSpPr>
          <p:spPr bwMode="gray">
            <a:xfrm>
              <a:off x="8398559" y="1680786"/>
              <a:ext cx="2260916" cy="761966"/>
            </a:xfrm>
            <a:prstGeom prst="roundRect">
              <a:avLst>
                <a:gd name="adj" fmla="val 16667"/>
              </a:avLst>
            </a:prstGeom>
            <a:solidFill>
              <a:schemeClr val="accent2">
                <a:lumMod val="50000"/>
              </a:schemeClr>
            </a:solidFill>
            <a:ln w="38100" algn="ctr">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chemeClr val="bg1"/>
                  </a:solidFill>
                  <a:latin typeface="微软雅黑" panose="020B0503020204020204" pitchFamily="34" charset="-122"/>
                </a:rPr>
                <a:t>解决问题能力</a:t>
              </a:r>
              <a:endParaRPr kumimoji="0" lang="zh-CN" altLang="zh-CN" sz="1800">
                <a:solidFill>
                  <a:schemeClr val="bg1"/>
                </a:solidFill>
                <a:latin typeface="微软雅黑" panose="020B0503020204020204" pitchFamily="34" charset="-122"/>
              </a:endParaRPr>
            </a:p>
          </p:txBody>
        </p:sp>
        <p:sp>
          <p:nvSpPr>
            <p:cNvPr id="11" name="AutoShape 13"/>
            <p:cNvSpPr>
              <a:spLocks noChangeArrowheads="1"/>
            </p:cNvSpPr>
            <p:nvPr/>
          </p:nvSpPr>
          <p:spPr bwMode="gray">
            <a:xfrm>
              <a:off x="8398559" y="2469737"/>
              <a:ext cx="2260916" cy="761966"/>
            </a:xfrm>
            <a:prstGeom prst="roundRect">
              <a:avLst>
                <a:gd name="adj" fmla="val 16667"/>
              </a:avLst>
            </a:prstGeom>
            <a:solidFill>
              <a:schemeClr val="accent2">
                <a:lumMod val="50000"/>
              </a:schemeClr>
            </a:solidFill>
            <a:ln w="38100" algn="ctr">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chemeClr val="bg1"/>
                  </a:solidFill>
                  <a:latin typeface="微软雅黑" panose="020B0503020204020204" pitchFamily="34" charset="-122"/>
                </a:rPr>
                <a:t>沟通能力</a:t>
              </a:r>
              <a:endParaRPr kumimoji="0" lang="zh-CN" altLang="zh-CN" sz="1800">
                <a:solidFill>
                  <a:schemeClr val="bg1"/>
                </a:solidFill>
                <a:latin typeface="微软雅黑" panose="020B0503020204020204" pitchFamily="34" charset="-122"/>
              </a:endParaRPr>
            </a:p>
          </p:txBody>
        </p:sp>
        <p:sp>
          <p:nvSpPr>
            <p:cNvPr id="12" name="AutoShape 14"/>
            <p:cNvSpPr>
              <a:spLocks noChangeArrowheads="1"/>
            </p:cNvSpPr>
            <p:nvPr/>
          </p:nvSpPr>
          <p:spPr bwMode="gray">
            <a:xfrm>
              <a:off x="8411283" y="4873070"/>
              <a:ext cx="2259823" cy="762000"/>
            </a:xfrm>
            <a:prstGeom prst="roundRect">
              <a:avLst>
                <a:gd name="adj" fmla="val 16667"/>
              </a:avLst>
            </a:prstGeom>
            <a:solidFill>
              <a:srgbClr val="663366"/>
            </a:solidFill>
            <a:ln w="38100">
              <a:solidFill>
                <a:srgbClr val="FFFFFF">
                  <a:alpha val="70195"/>
                </a:srgbClr>
              </a:solidFill>
              <a:round/>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800">
                  <a:solidFill>
                    <a:schemeClr val="bg1"/>
                  </a:solidFill>
                  <a:latin typeface="微软雅黑" panose="020B0503020204020204" pitchFamily="34" charset="-122"/>
                </a:rPr>
                <a:t>个性</a:t>
              </a:r>
            </a:p>
          </p:txBody>
        </p:sp>
      </p:grpSp>
      <p:pic>
        <p:nvPicPr>
          <p:cNvPr id="13" name="图片 2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549" y="2427972"/>
            <a:ext cx="3599585" cy="311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utoShape 8"/>
          <p:cNvSpPr>
            <a:spLocks noChangeArrowheads="1"/>
          </p:cNvSpPr>
          <p:nvPr/>
        </p:nvSpPr>
        <p:spPr bwMode="gray">
          <a:xfrm rot="5400000">
            <a:off x="3934017" y="3511097"/>
            <a:ext cx="828276" cy="447689"/>
          </a:xfrm>
          <a:prstGeom prst="upArrow">
            <a:avLst>
              <a:gd name="adj1" fmla="val 50093"/>
              <a:gd name="adj2" fmla="val 60956"/>
            </a:avLst>
          </a:prstGeom>
          <a:solidFill>
            <a:srgbClr val="66CCFF"/>
          </a:solidFill>
          <a:ln>
            <a:noFill/>
          </a:ln>
        </p:spPr>
        <p:txBody>
          <a:bodyPr vert="eaVert"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800"/>
          </a:p>
        </p:txBody>
      </p:sp>
      <p:sp>
        <p:nvSpPr>
          <p:cNvPr id="15" name="标题 1"/>
          <p:cNvSpPr txBox="1">
            <a:spLocks/>
          </p:cNvSpPr>
          <p:nvPr/>
        </p:nvSpPr>
        <p:spPr>
          <a:xfrm>
            <a:off x="521550" y="331980"/>
            <a:ext cx="440887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人员的选择</a:t>
            </a:r>
          </a:p>
        </p:txBody>
      </p:sp>
    </p:spTree>
    <p:extLst>
      <p:ext uri="{BB962C8B-B14F-4D97-AF65-F5344CB8AC3E}">
        <p14:creationId xmlns:p14="http://schemas.microsoft.com/office/powerpoint/2010/main" val="1214578685"/>
      </p:ext>
    </p:extLst>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21550" y="278650"/>
            <a:ext cx="711079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人员的选择</a:t>
            </a:r>
          </a:p>
        </p:txBody>
      </p:sp>
      <p:grpSp>
        <p:nvGrpSpPr>
          <p:cNvPr id="5" name="组 22"/>
          <p:cNvGrpSpPr>
            <a:grpSpLocks/>
          </p:cNvGrpSpPr>
          <p:nvPr/>
        </p:nvGrpSpPr>
        <p:grpSpPr bwMode="auto">
          <a:xfrm>
            <a:off x="307650" y="1860655"/>
            <a:ext cx="8721725" cy="4651375"/>
            <a:chOff x="1749806" y="1396935"/>
            <a:chExt cx="8721373" cy="4651427"/>
          </a:xfrm>
        </p:grpSpPr>
        <p:cxnSp>
          <p:nvCxnSpPr>
            <p:cNvPr id="6" name="直线箭头连接符 3"/>
            <p:cNvCxnSpPr/>
            <p:nvPr/>
          </p:nvCxnSpPr>
          <p:spPr>
            <a:xfrm>
              <a:off x="2521300" y="3694074"/>
              <a:ext cx="7138700" cy="0"/>
            </a:xfrm>
            <a:prstGeom prst="straightConnector1">
              <a:avLst/>
            </a:prstGeom>
            <a:ln w="19050" cmpd="sng">
              <a:solidFill>
                <a:srgbClr val="000000"/>
              </a:solidFill>
              <a:headEnd type="triangle" w="med" len="lg"/>
              <a:tailEnd type="triangle" w="med" len="lg"/>
            </a:ln>
          </p:spPr>
          <p:style>
            <a:lnRef idx="2">
              <a:schemeClr val="accent1"/>
            </a:lnRef>
            <a:fillRef idx="0">
              <a:schemeClr val="accent1"/>
            </a:fillRef>
            <a:effectRef idx="1">
              <a:schemeClr val="accent1"/>
            </a:effectRef>
            <a:fontRef idx="minor">
              <a:schemeClr val="tx1"/>
            </a:fontRef>
          </p:style>
        </p:cxnSp>
        <p:cxnSp>
          <p:nvCxnSpPr>
            <p:cNvPr id="7" name="直线箭头连接符 5"/>
            <p:cNvCxnSpPr/>
            <p:nvPr/>
          </p:nvCxnSpPr>
          <p:spPr>
            <a:xfrm flipV="1">
              <a:off x="6097794" y="1866840"/>
              <a:ext cx="0" cy="3656054"/>
            </a:xfrm>
            <a:prstGeom prst="straightConnector1">
              <a:avLst/>
            </a:prstGeom>
            <a:ln w="19050" cmpd="sng">
              <a:solidFill>
                <a:srgbClr val="000000"/>
              </a:solidFill>
              <a:headEnd type="triangle" w="med" len="lg"/>
              <a:tailEnd type="triangle" w="med" len="lg"/>
            </a:ln>
          </p:spPr>
          <p:style>
            <a:lnRef idx="2">
              <a:schemeClr val="accent1"/>
            </a:lnRef>
            <a:fillRef idx="0">
              <a:schemeClr val="accent1"/>
            </a:fillRef>
            <a:effectRef idx="1">
              <a:schemeClr val="accent1"/>
            </a:effectRef>
            <a:fontRef idx="minor">
              <a:schemeClr val="tx1"/>
            </a:fontRef>
          </p:style>
        </p:cxnSp>
        <p:sp>
          <p:nvSpPr>
            <p:cNvPr id="8" name="矩形 9"/>
            <p:cNvSpPr>
              <a:spLocks noChangeArrowheads="1"/>
            </p:cNvSpPr>
            <p:nvPr/>
          </p:nvSpPr>
          <p:spPr bwMode="auto">
            <a:xfrm>
              <a:off x="5753592" y="1396935"/>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zh-CN" altLang="en-US" sz="2000">
                  <a:latin typeface="Arial" panose="020B0604020202020204" pitchFamily="34" charset="0"/>
                  <a:cs typeface="Arial" panose="020B0604020202020204" pitchFamily="34" charset="0"/>
                </a:rPr>
                <a:t>感性</a:t>
              </a:r>
              <a:endParaRPr kumimoji="0" lang="zh-CN" altLang="en-US" sz="2000"/>
            </a:p>
          </p:txBody>
        </p:sp>
        <p:sp>
          <p:nvSpPr>
            <p:cNvPr id="9" name="矩形 10"/>
            <p:cNvSpPr>
              <a:spLocks noChangeArrowheads="1"/>
            </p:cNvSpPr>
            <p:nvPr/>
          </p:nvSpPr>
          <p:spPr bwMode="auto">
            <a:xfrm>
              <a:off x="5752058" y="5648252"/>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zh-CN" altLang="en-US" sz="2000">
                  <a:latin typeface="Arial" panose="020B0604020202020204" pitchFamily="34" charset="0"/>
                  <a:cs typeface="Arial" panose="020B0604020202020204" pitchFamily="34" charset="0"/>
                </a:rPr>
                <a:t>理性</a:t>
              </a:r>
              <a:endParaRPr kumimoji="0" lang="zh-CN" altLang="en-US" sz="2000"/>
            </a:p>
          </p:txBody>
        </p:sp>
        <p:sp>
          <p:nvSpPr>
            <p:cNvPr id="10" name="矩形 11"/>
            <p:cNvSpPr>
              <a:spLocks noChangeArrowheads="1"/>
            </p:cNvSpPr>
            <p:nvPr/>
          </p:nvSpPr>
          <p:spPr bwMode="auto">
            <a:xfrm>
              <a:off x="1749806" y="3512196"/>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zh-CN" altLang="en-US" sz="2000">
                  <a:latin typeface="Arial" panose="020B0604020202020204" pitchFamily="34" charset="0"/>
                  <a:cs typeface="Arial" panose="020B0604020202020204" pitchFamily="34" charset="0"/>
                </a:rPr>
                <a:t>内向</a:t>
              </a:r>
              <a:endParaRPr kumimoji="0" lang="zh-CN" altLang="en-US" sz="2000"/>
            </a:p>
          </p:txBody>
        </p:sp>
        <p:sp>
          <p:nvSpPr>
            <p:cNvPr id="11" name="矩形 12"/>
            <p:cNvSpPr>
              <a:spLocks noChangeArrowheads="1"/>
            </p:cNvSpPr>
            <p:nvPr/>
          </p:nvSpPr>
          <p:spPr bwMode="auto">
            <a:xfrm>
              <a:off x="9773552" y="3492952"/>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zh-CN" altLang="en-US" sz="2000">
                  <a:latin typeface="Arial" panose="020B0604020202020204" pitchFamily="34" charset="0"/>
                  <a:cs typeface="Arial" panose="020B0604020202020204" pitchFamily="34" charset="0"/>
                </a:rPr>
                <a:t>外向</a:t>
              </a:r>
              <a:endParaRPr kumimoji="0" lang="zh-CN" altLang="en-US" sz="2000"/>
            </a:p>
          </p:txBody>
        </p:sp>
        <p:sp>
          <p:nvSpPr>
            <p:cNvPr id="12" name="矩形 13"/>
            <p:cNvSpPr>
              <a:spLocks noChangeArrowheads="1"/>
            </p:cNvSpPr>
            <p:nvPr/>
          </p:nvSpPr>
          <p:spPr bwMode="auto">
            <a:xfrm>
              <a:off x="6810354" y="2107404"/>
              <a:ext cx="1980029"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nSpc>
                  <a:spcPct val="130000"/>
                </a:lnSpc>
              </a:pPr>
              <a:r>
                <a:rPr kumimoji="0" lang="zh-CN" altLang="en-US" sz="2000" dirty="0">
                  <a:solidFill>
                    <a:srgbClr val="CC0000"/>
                  </a:solidFill>
                  <a:latin typeface="Arial" panose="020B0604020202020204" pitchFamily="34" charset="0"/>
                  <a:cs typeface="Arial" panose="020B0604020202020204" pitchFamily="34" charset="0"/>
                </a:rPr>
                <a:t>感性外向型的人</a:t>
              </a:r>
              <a:endParaRPr kumimoji="0" lang="en-US" altLang="zh-CN" sz="2000" dirty="0">
                <a:solidFill>
                  <a:srgbClr val="CC0000"/>
                </a:solidFill>
                <a:latin typeface="Arial" panose="020B0604020202020204" pitchFamily="34" charset="0"/>
                <a:cs typeface="Arial" panose="020B0604020202020204" pitchFamily="34" charset="0"/>
              </a:endParaRPr>
            </a:p>
            <a:p>
              <a:pPr>
                <a:lnSpc>
                  <a:spcPct val="130000"/>
                </a:lnSpc>
              </a:pPr>
              <a:r>
                <a:rPr kumimoji="0" lang="zh-CN" altLang="en-US" sz="2000" dirty="0">
                  <a:latin typeface="Arial" panose="020B0604020202020204" pitchFamily="34" charset="0"/>
                  <a:cs typeface="Arial" panose="020B0604020202020204" pitchFamily="34" charset="0"/>
                </a:rPr>
                <a:t>告诉别人</a:t>
              </a:r>
              <a:endParaRPr kumimoji="0" lang="en-US" altLang="zh-CN" sz="2000" dirty="0">
                <a:latin typeface="Arial" panose="020B0604020202020204" pitchFamily="34" charset="0"/>
                <a:cs typeface="Arial" panose="020B0604020202020204" pitchFamily="34" charset="0"/>
              </a:endParaRPr>
            </a:p>
            <a:p>
              <a:pPr>
                <a:lnSpc>
                  <a:spcPct val="130000"/>
                </a:lnSpc>
              </a:pPr>
              <a:r>
                <a:rPr kumimoji="0" lang="zh-CN" altLang="en-US" sz="2000" dirty="0">
                  <a:latin typeface="Arial" panose="020B0604020202020204" pitchFamily="34" charset="0"/>
                  <a:cs typeface="Arial" panose="020B0604020202020204" pitchFamily="34" charset="0"/>
                </a:rPr>
                <a:t>依靠感觉</a:t>
              </a:r>
              <a:endParaRPr kumimoji="0" lang="zh-CN" altLang="en-US" sz="2000" dirty="0"/>
            </a:p>
          </p:txBody>
        </p:sp>
        <p:sp>
          <p:nvSpPr>
            <p:cNvPr id="13" name="矩形 16"/>
            <p:cNvSpPr>
              <a:spLocks noChangeArrowheads="1"/>
            </p:cNvSpPr>
            <p:nvPr/>
          </p:nvSpPr>
          <p:spPr bwMode="auto">
            <a:xfrm>
              <a:off x="6808820" y="3934012"/>
              <a:ext cx="1980029"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nSpc>
                  <a:spcPct val="130000"/>
                </a:lnSpc>
              </a:pPr>
              <a:r>
                <a:rPr kumimoji="0" lang="zh-CN" altLang="en-US" sz="2000">
                  <a:solidFill>
                    <a:srgbClr val="990066"/>
                  </a:solidFill>
                  <a:latin typeface="Arial" panose="020B0604020202020204" pitchFamily="34" charset="0"/>
                  <a:cs typeface="Arial" panose="020B0604020202020204" pitchFamily="34" charset="0"/>
                </a:rPr>
                <a:t>理性外向型的人</a:t>
              </a:r>
              <a:endParaRPr kumimoji="0" lang="en-US" altLang="zh-CN" sz="2000">
                <a:solidFill>
                  <a:srgbClr val="990066"/>
                </a:solidFill>
                <a:latin typeface="Arial" panose="020B0604020202020204" pitchFamily="34" charset="0"/>
                <a:cs typeface="Arial" panose="020B0604020202020204" pitchFamily="34" charset="0"/>
              </a:endParaRPr>
            </a:p>
            <a:p>
              <a:pPr>
                <a:lnSpc>
                  <a:spcPct val="130000"/>
                </a:lnSpc>
              </a:pPr>
              <a:r>
                <a:rPr kumimoji="0" lang="zh-CN" altLang="en-US" sz="2000">
                  <a:latin typeface="Arial" panose="020B0604020202020204" pitchFamily="34" charset="0"/>
                  <a:cs typeface="Arial" panose="020B0604020202020204" pitchFamily="34" charset="0"/>
                </a:rPr>
                <a:t>告诉别人</a:t>
              </a:r>
              <a:endParaRPr kumimoji="0" lang="en-US" altLang="zh-CN" sz="2000">
                <a:latin typeface="Arial" panose="020B0604020202020204" pitchFamily="34" charset="0"/>
                <a:cs typeface="Arial" panose="020B0604020202020204" pitchFamily="34" charset="0"/>
              </a:endParaRPr>
            </a:p>
            <a:p>
              <a:pPr>
                <a:lnSpc>
                  <a:spcPct val="130000"/>
                </a:lnSpc>
              </a:pPr>
              <a:r>
                <a:rPr kumimoji="0" lang="zh-CN" altLang="en-US" sz="2000">
                  <a:latin typeface="Arial" panose="020B0604020202020204" pitchFamily="34" charset="0"/>
                  <a:cs typeface="Arial" panose="020B0604020202020204" pitchFamily="34" charset="0"/>
                </a:rPr>
                <a:t>按逻辑做决策</a:t>
              </a:r>
              <a:endParaRPr kumimoji="0" lang="zh-CN" altLang="en-US" sz="2000"/>
            </a:p>
          </p:txBody>
        </p:sp>
        <p:sp>
          <p:nvSpPr>
            <p:cNvPr id="14" name="矩形 17"/>
            <p:cNvSpPr>
              <a:spLocks noChangeArrowheads="1"/>
            </p:cNvSpPr>
            <p:nvPr/>
          </p:nvSpPr>
          <p:spPr bwMode="auto">
            <a:xfrm>
              <a:off x="3345318" y="2105854"/>
              <a:ext cx="1980029"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r">
                <a:lnSpc>
                  <a:spcPct val="130000"/>
                </a:lnSpc>
              </a:pPr>
              <a:r>
                <a:rPr kumimoji="0" lang="zh-CN" altLang="en-US" sz="2000" dirty="0">
                  <a:solidFill>
                    <a:srgbClr val="0033CC"/>
                  </a:solidFill>
                  <a:latin typeface="Arial" panose="020B0604020202020204" pitchFamily="34" charset="0"/>
                  <a:cs typeface="Arial" panose="020B0604020202020204" pitchFamily="34" charset="0"/>
                </a:rPr>
                <a:t>感性内向型的人</a:t>
              </a:r>
              <a:endParaRPr kumimoji="0" lang="en-US" altLang="zh-CN" sz="2000" dirty="0">
                <a:solidFill>
                  <a:srgbClr val="0033CC"/>
                </a:solidFill>
                <a:latin typeface="Arial" panose="020B0604020202020204" pitchFamily="34" charset="0"/>
                <a:cs typeface="Arial" panose="020B0604020202020204" pitchFamily="34" charset="0"/>
              </a:endParaRPr>
            </a:p>
            <a:p>
              <a:pPr algn="r">
                <a:lnSpc>
                  <a:spcPct val="130000"/>
                </a:lnSpc>
              </a:pPr>
              <a:r>
                <a:rPr kumimoji="0" lang="zh-CN" altLang="en-US" sz="2000" dirty="0">
                  <a:latin typeface="Arial" panose="020B0604020202020204" pitchFamily="34" charset="0"/>
                  <a:cs typeface="Arial" panose="020B0604020202020204" pitchFamily="34" charset="0"/>
                </a:rPr>
                <a:t>征求别人意见</a:t>
              </a:r>
              <a:endParaRPr kumimoji="0" lang="en-US" altLang="zh-CN" sz="2000" dirty="0">
                <a:latin typeface="Arial" panose="020B0604020202020204" pitchFamily="34" charset="0"/>
                <a:cs typeface="Arial" panose="020B0604020202020204" pitchFamily="34" charset="0"/>
              </a:endParaRPr>
            </a:p>
            <a:p>
              <a:pPr algn="r">
                <a:lnSpc>
                  <a:spcPct val="130000"/>
                </a:lnSpc>
              </a:pPr>
              <a:r>
                <a:rPr kumimoji="0" lang="zh-CN" altLang="en-US" sz="2000" dirty="0">
                  <a:latin typeface="Arial" panose="020B0604020202020204" pitchFamily="34" charset="0"/>
                  <a:cs typeface="Arial" panose="020B0604020202020204" pitchFamily="34" charset="0"/>
                </a:rPr>
                <a:t>依靠感觉</a:t>
              </a:r>
              <a:endParaRPr kumimoji="0" lang="zh-CN" altLang="en-US" sz="2000" dirty="0"/>
            </a:p>
          </p:txBody>
        </p:sp>
        <p:sp>
          <p:nvSpPr>
            <p:cNvPr id="15" name="矩形 18"/>
            <p:cNvSpPr>
              <a:spLocks noChangeArrowheads="1"/>
            </p:cNvSpPr>
            <p:nvPr/>
          </p:nvSpPr>
          <p:spPr bwMode="auto">
            <a:xfrm>
              <a:off x="3097908" y="3932463"/>
              <a:ext cx="2225906"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r">
                <a:lnSpc>
                  <a:spcPct val="130000"/>
                </a:lnSpc>
              </a:pPr>
              <a:r>
                <a:rPr kumimoji="0" lang="zh-CN" altLang="en-US" sz="2000">
                  <a:solidFill>
                    <a:srgbClr val="008000"/>
                  </a:solidFill>
                  <a:latin typeface="Arial" panose="020B0604020202020204" pitchFamily="34" charset="0"/>
                  <a:cs typeface="Arial" panose="020B0604020202020204" pitchFamily="34" charset="0"/>
                </a:rPr>
                <a:t>理性内向型的人</a:t>
              </a:r>
              <a:endParaRPr kumimoji="0" lang="en-US" altLang="zh-CN" sz="2000">
                <a:solidFill>
                  <a:srgbClr val="008000"/>
                </a:solidFill>
                <a:latin typeface="Arial" panose="020B0604020202020204" pitchFamily="34" charset="0"/>
                <a:cs typeface="Arial" panose="020B0604020202020204" pitchFamily="34" charset="0"/>
              </a:endParaRPr>
            </a:p>
            <a:p>
              <a:pPr algn="r">
                <a:lnSpc>
                  <a:spcPct val="130000"/>
                </a:lnSpc>
              </a:pPr>
              <a:r>
                <a:rPr kumimoji="0" lang="zh-CN" altLang="en-US" sz="2000">
                  <a:latin typeface="Arial" panose="020B0604020202020204" pitchFamily="34" charset="0"/>
                  <a:cs typeface="Arial" panose="020B0604020202020204" pitchFamily="34" charset="0"/>
                </a:rPr>
                <a:t>征求别人意见</a:t>
              </a:r>
            </a:p>
            <a:p>
              <a:pPr algn="r">
                <a:lnSpc>
                  <a:spcPct val="130000"/>
                </a:lnSpc>
              </a:pPr>
              <a:r>
                <a:rPr kumimoji="0" lang="zh-CN" altLang="en-US" sz="2000">
                  <a:latin typeface="Arial" panose="020B0604020202020204" pitchFamily="34" charset="0"/>
                  <a:cs typeface="Arial" panose="020B0604020202020204" pitchFamily="34" charset="0"/>
                </a:rPr>
                <a:t>按逻辑做决策</a:t>
              </a:r>
              <a:endParaRPr kumimoji="0" lang="en-US" altLang="zh-CN" sz="20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86214233"/>
      </p:ext>
    </p:extLst>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3560" y="1943023"/>
            <a:ext cx="1435539" cy="135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10"/>
          <p:cNvSpPr>
            <a:spLocks noChangeArrowheads="1"/>
          </p:cNvSpPr>
          <p:nvPr/>
        </p:nvSpPr>
        <p:spPr bwMode="auto">
          <a:xfrm>
            <a:off x="2321750" y="2086746"/>
            <a:ext cx="6660740" cy="1117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10000"/>
              </a:lnSpc>
              <a:spcBef>
                <a:spcPts val="600"/>
              </a:spcBef>
            </a:pPr>
            <a:r>
              <a:rPr kumimoji="0" lang="zh-CN" altLang="en-US" sz="2800" dirty="0">
                <a:solidFill>
                  <a:srgbClr val="CC0000"/>
                </a:solidFill>
                <a:latin typeface="华文行楷" panose="02010800040101010101" pitchFamily="2" charset="-122"/>
                <a:ea typeface="华文行楷" panose="02010800040101010101" pitchFamily="2" charset="-122"/>
              </a:rPr>
              <a:t>如果你负责的项目工作出现进度落后问题，</a:t>
            </a:r>
            <a:endParaRPr kumimoji="0" lang="en-US" altLang="zh-CN" sz="2800" dirty="0">
              <a:solidFill>
                <a:srgbClr val="CC0000"/>
              </a:solidFill>
              <a:latin typeface="华文行楷" panose="02010800040101010101" pitchFamily="2" charset="-122"/>
              <a:ea typeface="华文行楷" panose="02010800040101010101" pitchFamily="2" charset="-122"/>
            </a:endParaRPr>
          </a:p>
          <a:p>
            <a:pPr algn="just">
              <a:lnSpc>
                <a:spcPct val="110000"/>
              </a:lnSpc>
              <a:spcBef>
                <a:spcPts val="600"/>
              </a:spcBef>
            </a:pPr>
            <a:r>
              <a:rPr kumimoji="0" lang="zh-CN" altLang="en-US" sz="2800" dirty="0">
                <a:solidFill>
                  <a:srgbClr val="CC0000"/>
                </a:solidFill>
                <a:latin typeface="华文行楷" panose="02010800040101010101" pitchFamily="2" charset="-122"/>
                <a:ea typeface="华文行楷" panose="02010800040101010101" pitchFamily="2" charset="-122"/>
              </a:rPr>
              <a:t>不同性格的人将会怎样与你交流？</a:t>
            </a:r>
          </a:p>
        </p:txBody>
      </p:sp>
      <p:sp>
        <p:nvSpPr>
          <p:cNvPr id="5" name="矩形 4"/>
          <p:cNvSpPr>
            <a:spLocks noChangeArrowheads="1"/>
          </p:cNvSpPr>
          <p:nvPr/>
        </p:nvSpPr>
        <p:spPr bwMode="auto">
          <a:xfrm>
            <a:off x="341530" y="3519010"/>
            <a:ext cx="8757465" cy="3267884"/>
          </a:xfrm>
          <a:prstGeom prst="rect">
            <a:avLst/>
          </a:prstGeom>
          <a:solidFill>
            <a:srgbClr val="E7E6E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144000" tIns="93600" rIns="144000" bIns="140400">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531813" indent="-354013">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lvl="1" algn="just">
              <a:lnSpc>
                <a:spcPct val="130000"/>
              </a:lnSpc>
              <a:spcBef>
                <a:spcPts val="600"/>
              </a:spcBef>
              <a:buClr>
                <a:srgbClr val="FF0000"/>
              </a:buClr>
              <a:buFont typeface="Wingdings" panose="05000000000000000000" pitchFamily="2" charset="2"/>
              <a:buChar char="ü"/>
            </a:pPr>
            <a:r>
              <a:rPr kumimoji="0" lang="zh-CN" altLang="en-US" sz="2000" dirty="0">
                <a:solidFill>
                  <a:srgbClr val="0000FF"/>
                </a:solidFill>
              </a:rPr>
              <a:t>理性外向型：</a:t>
            </a:r>
            <a:r>
              <a:rPr kumimoji="0" lang="zh-CN" altLang="en-US" sz="2000" dirty="0">
                <a:latin typeface="宋体" panose="02010600030101010101" pitchFamily="2" charset="-122"/>
                <a:ea typeface="宋体" panose="02010600030101010101" pitchFamily="2" charset="-122"/>
              </a:rPr>
              <a:t>告诉你什么时候必须完成工作，将会为你安排一个新的进度。</a:t>
            </a:r>
          </a:p>
          <a:p>
            <a:pPr lvl="1" algn="just">
              <a:lnSpc>
                <a:spcPct val="130000"/>
              </a:lnSpc>
              <a:spcBef>
                <a:spcPts val="600"/>
              </a:spcBef>
              <a:buClr>
                <a:srgbClr val="FF0000"/>
              </a:buClr>
              <a:buFont typeface="Wingdings" panose="05000000000000000000" pitchFamily="2" charset="2"/>
              <a:buChar char="ü"/>
            </a:pPr>
            <a:r>
              <a:rPr kumimoji="0" lang="zh-CN" altLang="en-US" sz="2000" dirty="0">
                <a:solidFill>
                  <a:srgbClr val="0000FF"/>
                </a:solidFill>
              </a:rPr>
              <a:t>感性外向型：</a:t>
            </a:r>
            <a:r>
              <a:rPr kumimoji="0" lang="zh-CN" altLang="en-US" sz="2000" dirty="0">
                <a:latin typeface="宋体" panose="02010600030101010101" pitchFamily="2" charset="-122"/>
                <a:ea typeface="宋体" panose="02010600030101010101" pitchFamily="2" charset="-122"/>
              </a:rPr>
              <a:t>告诉你什么时候必须完成工作，可能会提供一些建议让工作步入正轨。</a:t>
            </a:r>
            <a:endParaRPr kumimoji="0" lang="en-US" altLang="zh-CN" sz="2000" dirty="0">
              <a:latin typeface="宋体" panose="02010600030101010101" pitchFamily="2" charset="-122"/>
              <a:ea typeface="宋体" panose="02010600030101010101" pitchFamily="2" charset="-122"/>
            </a:endParaRPr>
          </a:p>
          <a:p>
            <a:pPr lvl="1" algn="just">
              <a:lnSpc>
                <a:spcPct val="130000"/>
              </a:lnSpc>
              <a:spcBef>
                <a:spcPts val="600"/>
              </a:spcBef>
              <a:buClr>
                <a:srgbClr val="FF0000"/>
              </a:buClr>
              <a:buFont typeface="Wingdings" panose="05000000000000000000" pitchFamily="2" charset="2"/>
              <a:buChar char="ü"/>
            </a:pPr>
            <a:r>
              <a:rPr kumimoji="0" lang="zh-CN" altLang="en-US" sz="2000" dirty="0">
                <a:solidFill>
                  <a:srgbClr val="0000FF"/>
                </a:solidFill>
              </a:rPr>
              <a:t>理性内向型：</a:t>
            </a:r>
            <a:r>
              <a:rPr kumimoji="0" lang="zh-CN" altLang="en-US" sz="2000" dirty="0">
                <a:latin typeface="宋体" panose="02010600030101010101" pitchFamily="2" charset="-122"/>
                <a:ea typeface="宋体" panose="02010600030101010101" pitchFamily="2" charset="-122"/>
              </a:rPr>
              <a:t>询问你什么时候可以完成，在分析自己意见时希望知道落后的原因。</a:t>
            </a:r>
            <a:endParaRPr kumimoji="0" lang="en-US" altLang="zh-CN" sz="2000" dirty="0">
              <a:latin typeface="宋体" panose="02010600030101010101" pitchFamily="2" charset="-122"/>
              <a:ea typeface="宋体" panose="02010600030101010101" pitchFamily="2" charset="-122"/>
            </a:endParaRPr>
          </a:p>
          <a:p>
            <a:pPr lvl="1" algn="just">
              <a:lnSpc>
                <a:spcPct val="130000"/>
              </a:lnSpc>
              <a:spcBef>
                <a:spcPts val="600"/>
              </a:spcBef>
              <a:buClr>
                <a:srgbClr val="FF0000"/>
              </a:buClr>
              <a:buFont typeface="Wingdings" panose="05000000000000000000" pitchFamily="2" charset="2"/>
              <a:buChar char="ü"/>
            </a:pPr>
            <a:r>
              <a:rPr kumimoji="0" lang="zh-CN" altLang="en-US" sz="2000" dirty="0">
                <a:solidFill>
                  <a:srgbClr val="0000FF"/>
                </a:solidFill>
              </a:rPr>
              <a:t>感性内向型：</a:t>
            </a:r>
            <a:r>
              <a:rPr kumimoji="0" lang="zh-CN" altLang="en-US" sz="2000" dirty="0">
                <a:latin typeface="宋体" panose="02010600030101010101" pitchFamily="2" charset="-122"/>
                <a:ea typeface="宋体" panose="02010600030101010101" pitchFamily="2" charset="-122"/>
              </a:rPr>
              <a:t>询问你什么时候可以完成，并问你能够帮你做些什么。</a:t>
            </a:r>
            <a:endParaRPr kumimoji="0" lang="en-US" altLang="zh-CN" sz="2000" dirty="0">
              <a:latin typeface="宋体" panose="02010600030101010101" pitchFamily="2" charset="-122"/>
              <a:ea typeface="宋体" panose="02010600030101010101" pitchFamily="2" charset="-122"/>
            </a:endParaRPr>
          </a:p>
        </p:txBody>
      </p:sp>
      <p:sp>
        <p:nvSpPr>
          <p:cNvPr id="6" name="标题 1"/>
          <p:cNvSpPr txBox="1">
            <a:spLocks/>
          </p:cNvSpPr>
          <p:nvPr/>
        </p:nvSpPr>
        <p:spPr>
          <a:xfrm>
            <a:off x="476545" y="323655"/>
            <a:ext cx="746921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人员的选择</a:t>
            </a:r>
          </a:p>
        </p:txBody>
      </p:sp>
    </p:spTree>
    <p:extLst>
      <p:ext uri="{BB962C8B-B14F-4D97-AF65-F5344CB8AC3E}">
        <p14:creationId xmlns:p14="http://schemas.microsoft.com/office/powerpoint/2010/main" val="3292650454"/>
      </p:ext>
    </p:extLst>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76985"/>
            <a:ext cx="765085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人员的选择</a:t>
            </a:r>
          </a:p>
        </p:txBody>
      </p:sp>
      <p:sp>
        <p:nvSpPr>
          <p:cNvPr id="4" name="幻灯片编号占位符 4"/>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25095D88-9EA9-42C6-8EFD-0E5D119E1942}" type="slidenum">
              <a:rPr kumimoji="0" lang="zh-CN" altLang="en-US" sz="1200">
                <a:solidFill>
                  <a:srgbClr val="D9D9D9"/>
                </a:solidFill>
                <a:latin typeface="Arial" panose="020B0604020202020204" pitchFamily="34" charset="0"/>
              </a:rPr>
              <a:pPr/>
              <a:t>14</a:t>
            </a:fld>
            <a:endParaRPr kumimoji="0" lang="zh-CN" altLang="en-US" sz="1200">
              <a:solidFill>
                <a:srgbClr val="D9D9D9"/>
              </a:solidFill>
              <a:latin typeface="Arial" panose="020B0604020202020204" pitchFamily="34" charset="0"/>
            </a:endParaRPr>
          </a:p>
        </p:txBody>
      </p:sp>
      <p:pic>
        <p:nvPicPr>
          <p:cNvPr id="5" name="图片 4"/>
          <p:cNvPicPr>
            <a:picLocks noChangeAspect="1"/>
          </p:cNvPicPr>
          <p:nvPr/>
        </p:nvPicPr>
        <p:blipFill>
          <a:blip r:embed="rId2"/>
          <a:stretch>
            <a:fillRect/>
          </a:stretch>
        </p:blipFill>
        <p:spPr>
          <a:xfrm>
            <a:off x="611560" y="2049890"/>
            <a:ext cx="3150350" cy="32893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矩形 5"/>
          <p:cNvSpPr/>
          <p:nvPr/>
        </p:nvSpPr>
        <p:spPr>
          <a:xfrm>
            <a:off x="4211960" y="2063176"/>
            <a:ext cx="4718050" cy="3340100"/>
          </a:xfrm>
          <a:prstGeom prst="rect">
            <a:avLst/>
          </a:prstGeom>
        </p:spPr>
        <p:txBody>
          <a:bodyP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30000"/>
              </a:lnSpc>
              <a:spcBef>
                <a:spcPts val="1800"/>
              </a:spcBef>
              <a:buClr>
                <a:srgbClr val="FF0000"/>
              </a:buClr>
              <a:buFont typeface="Wingdings" panose="05000000000000000000" pitchFamily="2" charset="2"/>
              <a:buChar char="ü"/>
            </a:pPr>
            <a:r>
              <a:rPr kumimoji="0" lang="zh-CN" altLang="en-US" sz="2000" dirty="0">
                <a:latin typeface="Times New Roman" panose="02020603050405020304" pitchFamily="18" charset="0"/>
              </a:rPr>
              <a:t>应该考虑团队中的技术、经验和个性是否</a:t>
            </a:r>
            <a:r>
              <a:rPr kumimoji="0" lang="zh-CN" altLang="en-US" sz="2000" dirty="0">
                <a:solidFill>
                  <a:srgbClr val="FF0000"/>
                </a:solidFill>
                <a:latin typeface="Times New Roman" panose="02020603050405020304" pitchFamily="18" charset="0"/>
              </a:rPr>
              <a:t>整体均衡 </a:t>
            </a:r>
            <a:r>
              <a:rPr kumimoji="0" lang="zh-CN" altLang="en-US" sz="2000" dirty="0">
                <a:latin typeface="微软雅黑" panose="020B0503020204020204" pitchFamily="34" charset="-122"/>
              </a:rPr>
              <a:t>。</a:t>
            </a:r>
            <a:endParaRPr kumimoji="0" lang="en-US" altLang="zh-CN" sz="2000" dirty="0">
              <a:latin typeface="微软雅黑" panose="020B0503020204020204" pitchFamily="34" charset="-122"/>
            </a:endParaRPr>
          </a:p>
          <a:p>
            <a:pPr algn="just">
              <a:lnSpc>
                <a:spcPct val="130000"/>
              </a:lnSpc>
              <a:spcBef>
                <a:spcPts val="1800"/>
              </a:spcBef>
              <a:buClr>
                <a:srgbClr val="FF0000"/>
              </a:buClr>
              <a:buFont typeface="Wingdings" panose="05000000000000000000" pitchFamily="2" charset="2"/>
              <a:buChar char="ü"/>
            </a:pPr>
            <a:r>
              <a:rPr kumimoji="0" lang="zh-CN" altLang="en-US" sz="2000" dirty="0">
                <a:latin typeface="Times New Roman" panose="02020603050405020304" pitchFamily="18" charset="0"/>
              </a:rPr>
              <a:t>选择</a:t>
            </a:r>
            <a:r>
              <a:rPr kumimoji="0" lang="zh-CN" altLang="en-US" sz="2000" dirty="0">
                <a:solidFill>
                  <a:srgbClr val="FF0000"/>
                </a:solidFill>
                <a:latin typeface="Times New Roman" panose="02020603050405020304" pitchFamily="18" charset="0"/>
              </a:rPr>
              <a:t>性格互补</a:t>
            </a:r>
            <a:r>
              <a:rPr kumimoji="0" lang="zh-CN" altLang="en-US" sz="2000" dirty="0">
                <a:latin typeface="Times New Roman" panose="02020603050405020304" pitchFamily="18" charset="0"/>
              </a:rPr>
              <a:t>的成员组成的团队可能比仅仅根据技术能力选择成员的团队更有效率。</a:t>
            </a:r>
            <a:endParaRPr kumimoji="0" lang="en-US" altLang="zh-CN" sz="2000" dirty="0">
              <a:latin typeface="Times New Roman" panose="02020603050405020304" pitchFamily="18" charset="0"/>
            </a:endParaRPr>
          </a:p>
          <a:p>
            <a:pPr algn="just">
              <a:lnSpc>
                <a:spcPct val="130000"/>
              </a:lnSpc>
              <a:spcBef>
                <a:spcPts val="1800"/>
              </a:spcBef>
              <a:buClr>
                <a:srgbClr val="FF0000"/>
              </a:buClr>
              <a:buFont typeface="Wingdings" panose="05000000000000000000" pitchFamily="2" charset="2"/>
              <a:buChar char="ü"/>
            </a:pPr>
            <a:r>
              <a:rPr kumimoji="0" lang="zh-CN" altLang="en-US" sz="2000" dirty="0">
                <a:latin typeface="Times New Roman" panose="02020603050405020304" pitchFamily="18" charset="0"/>
              </a:rPr>
              <a:t>团队的领导力来自于成员的</a:t>
            </a:r>
            <a:r>
              <a:rPr kumimoji="0" lang="zh-CN" altLang="en-US" sz="2000" dirty="0">
                <a:solidFill>
                  <a:srgbClr val="FF0000"/>
                </a:solidFill>
                <a:latin typeface="Times New Roman" panose="02020603050405020304" pitchFamily="18" charset="0"/>
              </a:rPr>
              <a:t>尊重</a:t>
            </a:r>
            <a:r>
              <a:rPr kumimoji="0" lang="zh-CN" altLang="en-US" sz="2000" dirty="0">
                <a:latin typeface="Times New Roman" panose="02020603050405020304" pitchFamily="18" charset="0"/>
              </a:rPr>
              <a:t>，而不是名义上的头衔。</a:t>
            </a:r>
            <a:endParaRPr kumimoji="0" lang="en-US" altLang="zh-CN" sz="2000" dirty="0">
              <a:latin typeface="Times New Roman" panose="02020603050405020304" pitchFamily="18" charset="0"/>
            </a:endParaRPr>
          </a:p>
        </p:txBody>
      </p:sp>
    </p:spTree>
    <p:extLst>
      <p:ext uri="{BB962C8B-B14F-4D97-AF65-F5344CB8AC3E}">
        <p14:creationId xmlns:p14="http://schemas.microsoft.com/office/powerpoint/2010/main" val="3776555959"/>
      </p:ext>
    </p:extLst>
  </p:cSld>
  <p:clrMapOvr>
    <a:masterClrMapping/>
  </p:clrMapOvr>
  <p:transition>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
          <p:cNvSpPr>
            <a:spLocks noChangeArrowheads="1"/>
          </p:cNvSpPr>
          <p:nvPr/>
        </p:nvSpPr>
        <p:spPr bwMode="auto">
          <a:xfrm>
            <a:off x="534865" y="278650"/>
            <a:ext cx="32720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4000" dirty="0">
                <a:solidFill>
                  <a:srgbClr val="0000FF"/>
                </a:solidFill>
                <a:latin typeface="黑体" pitchFamily="49" charset="-122"/>
                <a:ea typeface="黑体" pitchFamily="49" charset="-122"/>
                <a:cs typeface="Times New Roman" pitchFamily="18" charset="0"/>
              </a:rPr>
              <a:t>人员配备数量</a:t>
            </a:r>
          </a:p>
        </p:txBody>
      </p:sp>
      <p:pic>
        <p:nvPicPr>
          <p:cNvPr id="1229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75910"/>
            <a:ext cx="844243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直接连接符 2"/>
          <p:cNvCxnSpPr/>
          <p:nvPr/>
        </p:nvCxnSpPr>
        <p:spPr>
          <a:xfrm>
            <a:off x="2366755" y="3293985"/>
            <a:ext cx="4545505" cy="0"/>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566555" y="368660"/>
            <a:ext cx="2222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4000" dirty="0">
                <a:solidFill>
                  <a:srgbClr val="0000FF"/>
                </a:solidFill>
                <a:latin typeface="黑体" pitchFamily="49" charset="-122"/>
                <a:ea typeface="黑体" pitchFamily="49" charset="-122"/>
                <a:cs typeface="Times New Roman" pitchFamily="18" charset="0"/>
              </a:rPr>
              <a:t>人员配备</a:t>
            </a:r>
          </a:p>
        </p:txBody>
      </p:sp>
      <p:sp>
        <p:nvSpPr>
          <p:cNvPr id="13315" name="Rectangle 6"/>
          <p:cNvSpPr>
            <a:spLocks noChangeArrowheads="1"/>
          </p:cNvSpPr>
          <p:nvPr/>
        </p:nvSpPr>
        <p:spPr bwMode="auto">
          <a:xfrm>
            <a:off x="566738" y="1763713"/>
            <a:ext cx="8577262" cy="261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ts val="0"/>
              </a:spcBef>
              <a:spcAft>
                <a:spcPts val="800"/>
              </a:spcAft>
              <a:buClr>
                <a:srgbClr val="FF0000"/>
              </a:buClr>
              <a:buFont typeface="Wingdings" pitchFamily="2" charset="2"/>
              <a:buChar char="ü"/>
            </a:pPr>
            <a:r>
              <a:rPr lang="zh-CN" altLang="en-US" sz="2400" dirty="0">
                <a:solidFill>
                  <a:schemeClr val="tx1"/>
                </a:solidFill>
                <a:latin typeface="+mn-ea"/>
                <a:ea typeface="+mn-ea"/>
              </a:rPr>
              <a:t>按此曲线，需要的人力随开发进展逐渐增加，在编码与单元测试阶段达到高峰，以后又逐渐减少。</a:t>
            </a:r>
          </a:p>
          <a:p>
            <a:pPr marL="469900" indent="-469900" algn="l" eaLnBrk="0" hangingPunct="0">
              <a:spcBef>
                <a:spcPts val="0"/>
              </a:spcBef>
              <a:spcAft>
                <a:spcPts val="800"/>
              </a:spcAft>
              <a:buClr>
                <a:srgbClr val="FF0000"/>
              </a:buClr>
              <a:buFont typeface="Wingdings" pitchFamily="2" charset="2"/>
              <a:buChar char="ü"/>
            </a:pPr>
            <a:r>
              <a:rPr lang="zh-CN" altLang="en-US" sz="2400" dirty="0">
                <a:solidFill>
                  <a:schemeClr val="tx1"/>
                </a:solidFill>
                <a:latin typeface="+mn-ea"/>
                <a:ea typeface="+mn-ea"/>
              </a:rPr>
              <a:t>如果恒定地配备人力，在开发初期将会有部分人力资源用不上而浪费掉。在开发中期，需要人力不够，造成进度的延误。在开发后期就需要增加人力以赶进度。</a:t>
            </a:r>
          </a:p>
          <a:p>
            <a:pPr marL="469900" indent="-469900" algn="l" eaLnBrk="0" hangingPunct="0">
              <a:spcBef>
                <a:spcPts val="0"/>
              </a:spcBef>
              <a:spcAft>
                <a:spcPts val="800"/>
              </a:spcAft>
              <a:buClr>
                <a:srgbClr val="FF0000"/>
              </a:buClr>
              <a:buFont typeface="Wingdings" pitchFamily="2" charset="2"/>
              <a:buChar char="ü"/>
            </a:pPr>
            <a:r>
              <a:rPr lang="zh-CN" altLang="en-US" sz="2400" dirty="0">
                <a:solidFill>
                  <a:schemeClr val="tx1"/>
                </a:solidFill>
                <a:latin typeface="+mn-ea"/>
                <a:ea typeface="+mn-ea"/>
              </a:rPr>
              <a:t>恒定地配备人力将浪费人力资源。</a:t>
            </a:r>
          </a:p>
        </p:txBody>
      </p:sp>
      <p:sp>
        <p:nvSpPr>
          <p:cNvPr id="13316" name="Rectangle 8"/>
          <p:cNvSpPr>
            <a:spLocks noChangeArrowheads="1"/>
          </p:cNvSpPr>
          <p:nvPr/>
        </p:nvSpPr>
        <p:spPr bwMode="auto">
          <a:xfrm>
            <a:off x="566555" y="4463923"/>
            <a:ext cx="8420100" cy="243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10000"/>
              </a:spcBef>
              <a:buClr>
                <a:schemeClr val="accent2"/>
              </a:buClr>
              <a:buFont typeface="Wingdings" pitchFamily="2" charset="2"/>
              <a:buChar char="o"/>
            </a:pPr>
            <a:r>
              <a:rPr lang="zh-CN" altLang="en-US" sz="2400" dirty="0">
                <a:latin typeface="+mn-ea"/>
                <a:ea typeface="+mn-ea"/>
              </a:rPr>
              <a:t>重质量：</a:t>
            </a:r>
            <a:r>
              <a:rPr lang="zh-CN" altLang="en-US" sz="2400" dirty="0">
                <a:solidFill>
                  <a:schemeClr val="tx1"/>
                </a:solidFill>
                <a:latin typeface="+mn-ea"/>
                <a:ea typeface="+mn-ea"/>
              </a:rPr>
              <a:t>软件项目是技术性很强的工作，要任用少量有实践经验、有能力的人员去完成关键性的任务。</a:t>
            </a:r>
          </a:p>
          <a:p>
            <a:pPr marL="469900" indent="-469900" algn="l" eaLnBrk="0" hangingPunct="0">
              <a:spcBef>
                <a:spcPct val="10000"/>
              </a:spcBef>
              <a:buClr>
                <a:schemeClr val="accent2"/>
              </a:buClr>
              <a:buFont typeface="Wingdings" pitchFamily="2" charset="2"/>
              <a:buChar char="o"/>
            </a:pPr>
            <a:r>
              <a:rPr lang="zh-CN" altLang="en-US" sz="2400" dirty="0">
                <a:latin typeface="+mn-ea"/>
                <a:ea typeface="+mn-ea"/>
              </a:rPr>
              <a:t>重培训：</a:t>
            </a:r>
            <a:r>
              <a:rPr lang="zh-CN" altLang="en-US" sz="2400" dirty="0">
                <a:solidFill>
                  <a:schemeClr val="tx1"/>
                </a:solidFill>
                <a:latin typeface="+mn-ea"/>
                <a:ea typeface="+mn-ea"/>
              </a:rPr>
              <a:t>培养所需技术人员和管理人员是有效解决人员问题的好方法。</a:t>
            </a:r>
          </a:p>
          <a:p>
            <a:pPr marL="469900" indent="-469900" algn="l" eaLnBrk="0" hangingPunct="0">
              <a:spcBef>
                <a:spcPct val="10000"/>
              </a:spcBef>
              <a:buClr>
                <a:schemeClr val="accent2"/>
              </a:buClr>
              <a:buFont typeface="Wingdings" pitchFamily="2" charset="2"/>
              <a:buChar char="o"/>
            </a:pPr>
            <a:r>
              <a:rPr lang="zh-CN" altLang="en-US" sz="2400" dirty="0">
                <a:latin typeface="+mn-ea"/>
                <a:ea typeface="+mn-ea"/>
              </a:rPr>
              <a:t>双阶梯提升：</a:t>
            </a:r>
            <a:r>
              <a:rPr lang="zh-CN" altLang="en-US" sz="2400" dirty="0">
                <a:solidFill>
                  <a:schemeClr val="tx1"/>
                </a:solidFill>
                <a:latin typeface="+mn-ea"/>
                <a:ea typeface="+mn-ea"/>
              </a:rPr>
              <a:t>人员提升应分别按技术职务和管理职务进行，不能混在一起。</a:t>
            </a:r>
            <a:endParaRPr lang="zh-CN" altLang="en-US" sz="3900" dirty="0">
              <a:solidFill>
                <a:schemeClr val="tx1"/>
              </a:solidFill>
              <a:latin typeface="+mn-ea"/>
              <a:ea typeface="+mn-ea"/>
            </a:endParaRP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ChangeArrowheads="1"/>
          </p:cNvSpPr>
          <p:nvPr/>
        </p:nvSpPr>
        <p:spPr bwMode="auto">
          <a:xfrm>
            <a:off x="566555" y="323655"/>
            <a:ext cx="2222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4000" dirty="0">
                <a:solidFill>
                  <a:srgbClr val="0000FF"/>
                </a:solidFill>
                <a:latin typeface="黑体" pitchFamily="49" charset="-122"/>
                <a:ea typeface="黑体" pitchFamily="49" charset="-122"/>
                <a:cs typeface="Times New Roman" pitchFamily="18" charset="0"/>
              </a:rPr>
              <a:t>人员配备</a:t>
            </a:r>
          </a:p>
        </p:txBody>
      </p:sp>
      <p:sp>
        <p:nvSpPr>
          <p:cNvPr id="14339" name="Rectangle 6"/>
          <p:cNvSpPr>
            <a:spLocks noChangeArrowheads="1"/>
          </p:cNvSpPr>
          <p:nvPr/>
        </p:nvSpPr>
        <p:spPr bwMode="auto">
          <a:xfrm>
            <a:off x="386535" y="1719263"/>
            <a:ext cx="45140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marL="457200" indent="-457200">
              <a:buClr>
                <a:srgbClr val="FF0000"/>
              </a:buClr>
              <a:buFont typeface="Wingdings" panose="05000000000000000000" pitchFamily="2" charset="2"/>
              <a:buChar char="p"/>
            </a:pPr>
            <a:r>
              <a:rPr kumimoji="1" lang="zh-CN" altLang="en-US" sz="2800" dirty="0">
                <a:solidFill>
                  <a:srgbClr val="0000FF"/>
                </a:solidFill>
                <a:latin typeface="+mn-ea"/>
                <a:ea typeface="+mn-ea"/>
              </a:rPr>
              <a:t>对项目经理人员的要求</a:t>
            </a:r>
          </a:p>
        </p:txBody>
      </p:sp>
      <p:sp>
        <p:nvSpPr>
          <p:cNvPr id="14340" name="Rectangle 7"/>
          <p:cNvSpPr>
            <a:spLocks noChangeArrowheads="1"/>
          </p:cNvSpPr>
          <p:nvPr/>
        </p:nvSpPr>
        <p:spPr bwMode="auto">
          <a:xfrm>
            <a:off x="611561" y="2303875"/>
            <a:ext cx="8532440" cy="464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marL="342900" indent="-342900" algn="l">
              <a:lnSpc>
                <a:spcPct val="130000"/>
              </a:lnSpc>
              <a:spcBef>
                <a:spcPts val="0"/>
              </a:spcBef>
              <a:spcAft>
                <a:spcPts val="600"/>
              </a:spcAft>
              <a:buClr>
                <a:srgbClr val="FF0000"/>
              </a:buClr>
              <a:buFont typeface="Wingdings" pitchFamily="2" charset="2"/>
              <a:buChar char="ü"/>
            </a:pPr>
            <a:r>
              <a:rPr kumimoji="1" lang="zh-CN" altLang="en-US" sz="2400" dirty="0">
                <a:solidFill>
                  <a:schemeClr val="tx1"/>
                </a:solidFill>
                <a:latin typeface="+mn-ea"/>
                <a:ea typeface="+mn-ea"/>
              </a:rPr>
              <a:t>把用户提出的非技术性要求加以整理提炼</a:t>
            </a:r>
            <a:r>
              <a:rPr kumimoji="1" lang="en-US" altLang="zh-CN" sz="2400" dirty="0">
                <a:solidFill>
                  <a:schemeClr val="tx1"/>
                </a:solidFill>
                <a:latin typeface="+mn-ea"/>
                <a:ea typeface="+mn-ea"/>
              </a:rPr>
              <a:t>, </a:t>
            </a:r>
            <a:r>
              <a:rPr kumimoji="1" lang="zh-CN" altLang="en-US" sz="2400" dirty="0">
                <a:solidFill>
                  <a:schemeClr val="tx1"/>
                </a:solidFill>
                <a:latin typeface="+mn-ea"/>
                <a:ea typeface="+mn-ea"/>
              </a:rPr>
              <a:t>以技术说明书的形式转告给分析员和测试员。</a:t>
            </a:r>
          </a:p>
          <a:p>
            <a:pPr marL="342900" indent="-342900" algn="l">
              <a:lnSpc>
                <a:spcPct val="130000"/>
              </a:lnSpc>
              <a:spcBef>
                <a:spcPts val="0"/>
              </a:spcBef>
              <a:spcAft>
                <a:spcPts val="600"/>
              </a:spcAft>
              <a:buClr>
                <a:srgbClr val="FF0000"/>
              </a:buClr>
              <a:buFont typeface="Wingdings" pitchFamily="2" charset="2"/>
              <a:buChar char="ü"/>
            </a:pPr>
            <a:r>
              <a:rPr kumimoji="1" lang="zh-CN" altLang="en-US" sz="2400" dirty="0">
                <a:solidFill>
                  <a:schemeClr val="tx1"/>
                </a:solidFill>
                <a:latin typeface="+mn-ea"/>
                <a:ea typeface="+mn-ea"/>
              </a:rPr>
              <a:t>能说服用户放弃一些不切实际的要求</a:t>
            </a:r>
            <a:r>
              <a:rPr kumimoji="1" lang="en-US" altLang="zh-CN" sz="2400" dirty="0">
                <a:solidFill>
                  <a:schemeClr val="tx1"/>
                </a:solidFill>
                <a:latin typeface="+mn-ea"/>
                <a:ea typeface="+mn-ea"/>
              </a:rPr>
              <a:t>, </a:t>
            </a:r>
            <a:r>
              <a:rPr kumimoji="1" lang="zh-CN" altLang="en-US" sz="2400" dirty="0">
                <a:solidFill>
                  <a:schemeClr val="tx1"/>
                </a:solidFill>
                <a:latin typeface="+mn-ea"/>
                <a:ea typeface="+mn-ea"/>
              </a:rPr>
              <a:t>以保证合理的要求得以满足。</a:t>
            </a:r>
          </a:p>
          <a:p>
            <a:pPr marL="342900" indent="-342900" algn="l">
              <a:lnSpc>
                <a:spcPct val="130000"/>
              </a:lnSpc>
              <a:spcBef>
                <a:spcPts val="0"/>
              </a:spcBef>
              <a:spcAft>
                <a:spcPts val="600"/>
              </a:spcAft>
              <a:buClr>
                <a:srgbClr val="FF0000"/>
              </a:buClr>
              <a:buFont typeface="Wingdings" pitchFamily="2" charset="2"/>
              <a:buChar char="ü"/>
            </a:pPr>
            <a:r>
              <a:rPr kumimoji="1" lang="zh-CN" altLang="en-US" sz="2400" dirty="0">
                <a:solidFill>
                  <a:schemeClr val="tx1"/>
                </a:solidFill>
                <a:latin typeface="+mn-ea"/>
                <a:ea typeface="+mn-ea"/>
              </a:rPr>
              <a:t>能够把表面上似乎无关的要求集中在一起</a:t>
            </a:r>
            <a:r>
              <a:rPr kumimoji="1" lang="en-US" altLang="zh-CN" sz="2400" dirty="0">
                <a:solidFill>
                  <a:schemeClr val="tx1"/>
                </a:solidFill>
                <a:latin typeface="+mn-ea"/>
                <a:ea typeface="+mn-ea"/>
              </a:rPr>
              <a:t>, </a:t>
            </a:r>
            <a:r>
              <a:rPr kumimoji="1" lang="zh-CN" altLang="en-US" sz="2400" dirty="0">
                <a:solidFill>
                  <a:schemeClr val="tx1"/>
                </a:solidFill>
                <a:latin typeface="+mn-ea"/>
                <a:ea typeface="+mn-ea"/>
              </a:rPr>
              <a:t>归结为 “需要什么”</a:t>
            </a:r>
            <a:r>
              <a:rPr kumimoji="1" lang="en-US" altLang="zh-CN" sz="2400" dirty="0">
                <a:solidFill>
                  <a:schemeClr val="tx1"/>
                </a:solidFill>
                <a:latin typeface="+mn-ea"/>
                <a:ea typeface="+mn-ea"/>
              </a:rPr>
              <a:t>, “</a:t>
            </a:r>
            <a:r>
              <a:rPr kumimoji="1" lang="zh-CN" altLang="en-US" sz="2400" dirty="0">
                <a:solidFill>
                  <a:schemeClr val="tx1"/>
                </a:solidFill>
                <a:latin typeface="+mn-ea"/>
                <a:ea typeface="+mn-ea"/>
              </a:rPr>
              <a:t>要解决什么问题”。这是一种综合问题的能力。</a:t>
            </a:r>
          </a:p>
          <a:p>
            <a:pPr marL="342900" indent="-342900" algn="l">
              <a:lnSpc>
                <a:spcPct val="130000"/>
              </a:lnSpc>
              <a:spcBef>
                <a:spcPts val="0"/>
              </a:spcBef>
              <a:spcAft>
                <a:spcPts val="600"/>
              </a:spcAft>
              <a:buClr>
                <a:srgbClr val="FF0000"/>
              </a:buClr>
              <a:buFont typeface="Wingdings" pitchFamily="2" charset="2"/>
              <a:buChar char="ü"/>
            </a:pPr>
            <a:r>
              <a:rPr kumimoji="1" lang="zh-CN" altLang="en-US" sz="2400" dirty="0">
                <a:solidFill>
                  <a:schemeClr val="tx1"/>
                </a:solidFill>
                <a:latin typeface="+mn-ea"/>
                <a:ea typeface="+mn-ea"/>
              </a:rPr>
              <a:t>要懂得心理学</a:t>
            </a:r>
            <a:r>
              <a:rPr kumimoji="1" lang="en-US" altLang="zh-CN" sz="2400" dirty="0">
                <a:solidFill>
                  <a:schemeClr val="tx1"/>
                </a:solidFill>
                <a:latin typeface="+mn-ea"/>
                <a:ea typeface="+mn-ea"/>
              </a:rPr>
              <a:t>, </a:t>
            </a:r>
            <a:r>
              <a:rPr kumimoji="1" lang="zh-CN" altLang="en-US" sz="2400" dirty="0">
                <a:solidFill>
                  <a:schemeClr val="tx1"/>
                </a:solidFill>
                <a:latin typeface="+mn-ea"/>
                <a:ea typeface="+mn-ea"/>
              </a:rPr>
              <a:t>能说服上级领导和用户，让他们理解什么是不合理的要求。但又要使他们毫不勉强</a:t>
            </a:r>
            <a:r>
              <a:rPr kumimoji="1" lang="en-US" altLang="zh-CN" sz="2400" dirty="0">
                <a:solidFill>
                  <a:schemeClr val="tx1"/>
                </a:solidFill>
                <a:latin typeface="+mn-ea"/>
                <a:ea typeface="+mn-ea"/>
              </a:rPr>
              <a:t>, </a:t>
            </a:r>
            <a:r>
              <a:rPr kumimoji="1" lang="zh-CN" altLang="en-US" sz="2400" dirty="0">
                <a:solidFill>
                  <a:schemeClr val="tx1"/>
                </a:solidFill>
                <a:latin typeface="+mn-ea"/>
                <a:ea typeface="+mn-ea"/>
              </a:rPr>
              <a:t>乐于接受，并受到启发。</a:t>
            </a:r>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21550" y="413665"/>
            <a:ext cx="7804150" cy="6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165" tIns="46748" rIns="95165" bIns="46748" anchor="b"/>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团队管理</a:t>
            </a:r>
            <a:endParaRPr lang="en-US" altLang="zh-CN" sz="4000" dirty="0">
              <a:solidFill>
                <a:srgbClr val="0000FF"/>
              </a:solidFill>
              <a:latin typeface="黑体" pitchFamily="49" charset="-122"/>
              <a:ea typeface="黑体" pitchFamily="49" charset="-122"/>
              <a:cs typeface="Times New Roman" pitchFamily="18" charset="0"/>
            </a:endParaRPr>
          </a:p>
        </p:txBody>
      </p:sp>
      <p:sp>
        <p:nvSpPr>
          <p:cNvPr id="15363" name="Rectangle 3"/>
          <p:cNvSpPr>
            <a:spLocks noChangeArrowheads="1"/>
          </p:cNvSpPr>
          <p:nvPr/>
        </p:nvSpPr>
        <p:spPr bwMode="auto">
          <a:xfrm>
            <a:off x="566738" y="1718810"/>
            <a:ext cx="8577262"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165" tIns="46748" rIns="95165" bIns="46748"/>
          <a:lstStyle/>
          <a:p>
            <a:pPr marL="469900" indent="-469900" algn="l" eaLnBrk="0" hangingPunct="0">
              <a:lnSpc>
                <a:spcPct val="130000"/>
              </a:lnSpc>
              <a:spcBef>
                <a:spcPct val="20000"/>
              </a:spcBef>
              <a:buClr>
                <a:srgbClr val="FF0066"/>
              </a:buClr>
              <a:buFont typeface="Wingdings" pitchFamily="2" charset="2"/>
              <a:buChar char="o"/>
            </a:pPr>
            <a:r>
              <a:rPr lang="en-GB" altLang="zh-CN" sz="2800" dirty="0">
                <a:solidFill>
                  <a:schemeClr val="tx1"/>
                </a:solidFill>
              </a:rPr>
              <a:t>Most software engineering is a group activity</a:t>
            </a:r>
          </a:p>
          <a:p>
            <a:pPr marL="908050" lvl="1" indent="-436563" algn="l" eaLnBrk="0" hangingPunct="0">
              <a:lnSpc>
                <a:spcPct val="130000"/>
              </a:lnSpc>
              <a:spcBef>
                <a:spcPct val="20000"/>
              </a:spcBef>
              <a:buClr>
                <a:schemeClr val="accent2"/>
              </a:buClr>
              <a:buFont typeface="Wingdings" pitchFamily="2" charset="2"/>
              <a:buChar char="ü"/>
            </a:pPr>
            <a:r>
              <a:rPr lang="en-GB" altLang="zh-CN" sz="2400" dirty="0">
                <a:solidFill>
                  <a:schemeClr val="tx1"/>
                </a:solidFill>
              </a:rPr>
              <a:t>The development schedule for most non-trivial software projects is such that they cannot be completed by one person working alone.</a:t>
            </a:r>
          </a:p>
          <a:p>
            <a:pPr marL="469900" indent="-469900" algn="l" eaLnBrk="0" hangingPunct="0">
              <a:lnSpc>
                <a:spcPct val="130000"/>
              </a:lnSpc>
              <a:spcBef>
                <a:spcPct val="20000"/>
              </a:spcBef>
              <a:buClr>
                <a:srgbClr val="FF0066"/>
              </a:buClr>
              <a:buFont typeface="Wingdings" pitchFamily="2" charset="2"/>
              <a:buChar char="o"/>
            </a:pPr>
            <a:r>
              <a:rPr lang="en-GB" altLang="zh-CN" sz="2800" dirty="0">
                <a:solidFill>
                  <a:schemeClr val="tx1"/>
                </a:solidFill>
              </a:rPr>
              <a:t>Group interaction is a key determinant of group performance</a:t>
            </a:r>
          </a:p>
          <a:p>
            <a:pPr marL="469900" indent="-469900" algn="l" eaLnBrk="0" hangingPunct="0">
              <a:lnSpc>
                <a:spcPct val="130000"/>
              </a:lnSpc>
              <a:spcBef>
                <a:spcPct val="20000"/>
              </a:spcBef>
              <a:buClr>
                <a:srgbClr val="FF0066"/>
              </a:buClr>
              <a:buFont typeface="Wingdings" pitchFamily="2" charset="2"/>
              <a:buChar char="o"/>
            </a:pPr>
            <a:r>
              <a:rPr lang="en-GB" altLang="zh-CN" sz="2800" dirty="0">
                <a:solidFill>
                  <a:schemeClr val="tx1"/>
                </a:solidFill>
              </a:rPr>
              <a:t>Flexibility in group composition is limited</a:t>
            </a:r>
          </a:p>
          <a:p>
            <a:pPr marL="908050" lvl="1" indent="-436563" algn="l" eaLnBrk="0" hangingPunct="0">
              <a:lnSpc>
                <a:spcPct val="130000"/>
              </a:lnSpc>
              <a:spcBef>
                <a:spcPct val="20000"/>
              </a:spcBef>
              <a:buClr>
                <a:schemeClr val="accent2"/>
              </a:buClr>
              <a:buFont typeface="Wingdings" pitchFamily="2" charset="2"/>
              <a:buChar char="ü"/>
            </a:pPr>
            <a:r>
              <a:rPr lang="en-GB" altLang="zh-CN" sz="2400" dirty="0">
                <a:solidFill>
                  <a:schemeClr val="tx1"/>
                </a:solidFill>
              </a:rPr>
              <a:t>Managers must do the best they can with available people.</a:t>
            </a:r>
            <a:endParaRPr lang="en-US" altLang="zh-CN" sz="2400" dirty="0">
              <a:solidFill>
                <a:schemeClr val="tx1"/>
              </a:solidFill>
            </a:endParaRPr>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11560" y="276225"/>
            <a:ext cx="731842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团队的概念</a:t>
            </a:r>
          </a:p>
        </p:txBody>
      </p:sp>
      <p:sp>
        <p:nvSpPr>
          <p:cNvPr id="5" name="矩形 3"/>
          <p:cNvSpPr>
            <a:spLocks noChangeArrowheads="1"/>
          </p:cNvSpPr>
          <p:nvPr/>
        </p:nvSpPr>
        <p:spPr bwMode="auto">
          <a:xfrm>
            <a:off x="566555" y="1782432"/>
            <a:ext cx="8532440" cy="1326105"/>
          </a:xfrm>
          <a:prstGeom prst="rect">
            <a:avLst/>
          </a:prstGeom>
          <a:solidFill>
            <a:srgbClr val="E7E6E6">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52000" tIns="108000" rIns="252000" bIns="108000" anchor="ct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50000"/>
              </a:lnSpc>
            </a:pPr>
            <a:r>
              <a:rPr kumimoji="0" lang="zh-CN" altLang="en-US" b="0" dirty="0">
                <a:solidFill>
                  <a:srgbClr val="3300CC"/>
                </a:solidFill>
                <a:latin typeface="微软雅黑" panose="020B0503020204020204" pitchFamily="34" charset="-122"/>
              </a:rPr>
              <a:t>团队：</a:t>
            </a:r>
            <a:r>
              <a:rPr kumimoji="0" lang="zh-CN" altLang="en-US" b="0" dirty="0">
                <a:latin typeface="微软雅黑" panose="020B0503020204020204" pitchFamily="34" charset="-122"/>
              </a:rPr>
              <a:t>由少量的人</a:t>
            </a:r>
            <a:r>
              <a:rPr kumimoji="0" lang="zh-CN" altLang="en-US" b="0" dirty="0" smtClean="0">
                <a:latin typeface="微软雅黑" panose="020B0503020204020204" pitchFamily="34" charset="-122"/>
              </a:rPr>
              <a:t>组成，</a:t>
            </a:r>
            <a:r>
              <a:rPr kumimoji="0" lang="zh-CN" altLang="en-US" b="0" dirty="0">
                <a:latin typeface="微软雅黑" panose="020B0503020204020204" pitchFamily="34" charset="-122"/>
              </a:rPr>
              <a:t>具有互补的技能，对一个共同目的、绩效目标及方法做出承诺并彼此负责。</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384667"/>
            <a:ext cx="7185025" cy="301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974746"/>
      </p:ext>
    </p:extLst>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792163" y="690563"/>
            <a:ext cx="16383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a:solidFill>
                  <a:srgbClr val="0000FF"/>
                </a:solidFill>
                <a:cs typeface="Times New Roman" pitchFamily="18" charset="0"/>
              </a:rPr>
              <a:t>Outline</a:t>
            </a:r>
          </a:p>
        </p:txBody>
      </p:sp>
      <p:sp>
        <p:nvSpPr>
          <p:cNvPr id="4099" name="Text Box 5"/>
          <p:cNvSpPr txBox="1">
            <a:spLocks noChangeArrowheads="1"/>
          </p:cNvSpPr>
          <p:nvPr/>
        </p:nvSpPr>
        <p:spPr bwMode="auto">
          <a:xfrm>
            <a:off x="656565" y="2079625"/>
            <a:ext cx="6610350"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rPr>
              <a:t>Estimating Cost</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rPr>
              <a:t>Planning</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sym typeface="Marlett" pitchFamily="2" charset="2"/>
              </a:rPr>
              <a:t>Team organization </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sym typeface="Marlett" pitchFamily="2" charset="2"/>
              </a:rPr>
              <a:t>Configure management</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sym typeface="Marlett" pitchFamily="2" charset="2"/>
              </a:rPr>
              <a:t>Management standards</a:t>
            </a:r>
          </a:p>
          <a:p>
            <a:pPr algn="l" eaLnBrk="1" hangingPunct="1">
              <a:spcBef>
                <a:spcPct val="50000"/>
              </a:spcBef>
            </a:pPr>
            <a:endParaRPr lang="zh-CN" altLang="zh-CN" sz="2800" dirty="0">
              <a:solidFill>
                <a:schemeClr val="tx1"/>
              </a:solidFill>
              <a:sym typeface="Marlett" pitchFamily="2" charset="2"/>
            </a:endParaRPr>
          </a:p>
        </p:txBody>
      </p:sp>
    </p:spTree>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370" y="1839708"/>
            <a:ext cx="7839075" cy="491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标题 1"/>
          <p:cNvSpPr txBox="1">
            <a:spLocks/>
          </p:cNvSpPr>
          <p:nvPr/>
        </p:nvSpPr>
        <p:spPr>
          <a:xfrm>
            <a:off x="611560" y="413665"/>
            <a:ext cx="692915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群体和团队</a:t>
            </a:r>
          </a:p>
        </p:txBody>
      </p:sp>
    </p:spTree>
    <p:extLst>
      <p:ext uri="{BB962C8B-B14F-4D97-AF65-F5344CB8AC3E}">
        <p14:creationId xmlns:p14="http://schemas.microsoft.com/office/powerpoint/2010/main" val="499790520"/>
      </p:ext>
    </p:extLst>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476545" y="376985"/>
            <a:ext cx="742421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软件开发团队组织</a:t>
            </a:r>
          </a:p>
        </p:txBody>
      </p:sp>
      <p:sp>
        <p:nvSpPr>
          <p:cNvPr id="4" name="幻灯片编号占位符 4"/>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6BD3EB15-C8B5-4BC1-A474-92552F826171}" type="slidenum">
              <a:rPr kumimoji="0" lang="zh-CN" altLang="en-US" sz="1200">
                <a:solidFill>
                  <a:srgbClr val="D9D9D9"/>
                </a:solidFill>
                <a:latin typeface="Arial" panose="020B0604020202020204" pitchFamily="34" charset="0"/>
              </a:rPr>
              <a:pPr/>
              <a:t>21</a:t>
            </a:fld>
            <a:endParaRPr kumimoji="0" lang="zh-CN" altLang="en-US" sz="1200">
              <a:solidFill>
                <a:srgbClr val="D9D9D9"/>
              </a:solidFill>
              <a:latin typeface="Arial" panose="020B0604020202020204" pitchFamily="34" charset="0"/>
            </a:endParaRPr>
          </a:p>
        </p:txBody>
      </p:sp>
      <p:sp>
        <p:nvSpPr>
          <p:cNvPr id="5" name="矩形 3"/>
          <p:cNvSpPr>
            <a:spLocks noChangeArrowheads="1"/>
          </p:cNvSpPr>
          <p:nvPr/>
        </p:nvSpPr>
        <p:spPr bwMode="auto">
          <a:xfrm>
            <a:off x="431540" y="1690120"/>
            <a:ext cx="8712460" cy="1087065"/>
          </a:xfrm>
          <a:prstGeom prst="rect">
            <a:avLst/>
          </a:prstGeom>
          <a:solidFill>
            <a:srgbClr val="E7E6E6">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16000" tIns="108000" rIns="216000" bIns="108000" anchor="ct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50000"/>
              </a:lnSpc>
            </a:pPr>
            <a:r>
              <a:rPr kumimoji="0" lang="zh-CN" altLang="en-US" sz="2000" dirty="0">
                <a:solidFill>
                  <a:srgbClr val="3300CC"/>
                </a:solidFill>
                <a:latin typeface="微软雅黑" panose="020B0503020204020204" pitchFamily="34" charset="-122"/>
              </a:rPr>
              <a:t>主程序员式组织结构：</a:t>
            </a:r>
            <a:r>
              <a:rPr kumimoji="0" lang="zh-CN" altLang="en-US" sz="2000" dirty="0">
                <a:latin typeface="宋体" panose="02010600030101010101" pitchFamily="2" charset="-122"/>
                <a:ea typeface="宋体" panose="02010600030101010101" pitchFamily="2" charset="-122"/>
              </a:rPr>
              <a:t>以主程序员为核心，主程序员既是项目管理者也是技术负责人，团队其他人员的职能进行专业化分工。</a:t>
            </a:r>
          </a:p>
        </p:txBody>
      </p:sp>
      <p:grpSp>
        <p:nvGrpSpPr>
          <p:cNvPr id="6" name="Group 4"/>
          <p:cNvGrpSpPr>
            <a:grpSpLocks/>
          </p:cNvGrpSpPr>
          <p:nvPr/>
        </p:nvGrpSpPr>
        <p:grpSpPr bwMode="auto">
          <a:xfrm>
            <a:off x="2056585" y="3330575"/>
            <a:ext cx="6384925" cy="1730375"/>
            <a:chOff x="1154" y="2931"/>
            <a:chExt cx="3387" cy="901"/>
          </a:xfrm>
        </p:grpSpPr>
        <p:sp>
          <p:nvSpPr>
            <p:cNvPr id="7" name="Rectangle 5"/>
            <p:cNvSpPr>
              <a:spLocks noChangeArrowheads="1"/>
            </p:cNvSpPr>
            <p:nvPr/>
          </p:nvSpPr>
          <p:spPr bwMode="auto">
            <a:xfrm>
              <a:off x="2461" y="2938"/>
              <a:ext cx="774" cy="270"/>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chemeClr val="bg1"/>
                  </a:solidFill>
                  <a:latin typeface="微软雅黑" panose="020B0503020204020204" pitchFamily="34" charset="-122"/>
                </a:rPr>
                <a:t>主程序员</a:t>
              </a:r>
            </a:p>
          </p:txBody>
        </p:sp>
        <p:sp>
          <p:nvSpPr>
            <p:cNvPr id="8" name="Rectangle 6"/>
            <p:cNvSpPr>
              <a:spLocks noChangeArrowheads="1"/>
            </p:cNvSpPr>
            <p:nvPr/>
          </p:nvSpPr>
          <p:spPr bwMode="auto">
            <a:xfrm>
              <a:off x="1159" y="2931"/>
              <a:ext cx="773" cy="270"/>
            </a:xfrm>
            <a:prstGeom prst="rect">
              <a:avLst/>
            </a:prstGeom>
            <a:solidFill>
              <a:schemeClr val="accent1">
                <a:lumMod val="75000"/>
              </a:schemeClr>
            </a:solidFill>
            <a:ln w="9525">
              <a:noFill/>
              <a:miter lim="800000"/>
              <a:headEnd/>
              <a:tailEnd/>
            </a:ln>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chemeClr val="bg1"/>
                  </a:solidFill>
                  <a:latin typeface="微软雅黑" panose="020B0503020204020204" pitchFamily="34" charset="-122"/>
                </a:rPr>
                <a:t>秘书</a:t>
              </a:r>
            </a:p>
          </p:txBody>
        </p:sp>
        <p:sp>
          <p:nvSpPr>
            <p:cNvPr id="9" name="Rectangle 7"/>
            <p:cNvSpPr>
              <a:spLocks noChangeArrowheads="1"/>
            </p:cNvSpPr>
            <p:nvPr/>
          </p:nvSpPr>
          <p:spPr bwMode="auto">
            <a:xfrm>
              <a:off x="3679" y="2931"/>
              <a:ext cx="861" cy="270"/>
            </a:xfrm>
            <a:prstGeom prst="rect">
              <a:avLst/>
            </a:prstGeom>
            <a:solidFill>
              <a:schemeClr val="accent6">
                <a:lumMod val="75000"/>
              </a:schemeClr>
            </a:solidFill>
            <a:ln w="9525">
              <a:noFill/>
              <a:miter lim="800000"/>
              <a:headEnd/>
              <a:tailEnd/>
            </a:ln>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chemeClr val="bg1"/>
                  </a:solidFill>
                  <a:latin typeface="微软雅黑" panose="020B0503020204020204" pitchFamily="34" charset="-122"/>
                </a:rPr>
                <a:t>后备程序员</a:t>
              </a:r>
            </a:p>
          </p:txBody>
        </p:sp>
        <p:sp>
          <p:nvSpPr>
            <p:cNvPr id="10" name="Rectangle 8"/>
            <p:cNvSpPr>
              <a:spLocks noChangeArrowheads="1"/>
            </p:cNvSpPr>
            <p:nvPr/>
          </p:nvSpPr>
          <p:spPr bwMode="auto">
            <a:xfrm>
              <a:off x="1154" y="3553"/>
              <a:ext cx="773" cy="270"/>
            </a:xfrm>
            <a:prstGeom prst="rect">
              <a:avLst/>
            </a:prstGeom>
            <a:solidFill>
              <a:schemeClr val="bg2">
                <a:lumMod val="25000"/>
              </a:schemeClr>
            </a:solidFill>
            <a:ln w="9525">
              <a:noFill/>
              <a:miter lim="800000"/>
              <a:headEnd/>
              <a:tailEnd/>
            </a:ln>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chemeClr val="bg1"/>
                  </a:solidFill>
                  <a:latin typeface="微软雅黑" panose="020B0503020204020204" pitchFamily="34" charset="-122"/>
                </a:rPr>
                <a:t>程序员</a:t>
              </a:r>
            </a:p>
          </p:txBody>
        </p:sp>
        <p:sp>
          <p:nvSpPr>
            <p:cNvPr id="11" name="Rectangle 9"/>
            <p:cNvSpPr>
              <a:spLocks noChangeArrowheads="1"/>
            </p:cNvSpPr>
            <p:nvPr/>
          </p:nvSpPr>
          <p:spPr bwMode="auto">
            <a:xfrm>
              <a:off x="2443" y="3562"/>
              <a:ext cx="774" cy="270"/>
            </a:xfrm>
            <a:prstGeom prst="rect">
              <a:avLst/>
            </a:prstGeom>
            <a:solidFill>
              <a:schemeClr val="bg2">
                <a:lumMod val="25000"/>
              </a:schemeClr>
            </a:solidFill>
            <a:ln w="9525">
              <a:noFill/>
              <a:miter lim="800000"/>
              <a:headEnd/>
              <a:tailEnd/>
            </a:ln>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chemeClr val="bg1"/>
                  </a:solidFill>
                  <a:latin typeface="微软雅黑" panose="020B0503020204020204" pitchFamily="34" charset="-122"/>
                </a:rPr>
                <a:t>程序员</a:t>
              </a:r>
            </a:p>
          </p:txBody>
        </p:sp>
        <p:sp>
          <p:nvSpPr>
            <p:cNvPr id="12" name="Rectangle 10"/>
            <p:cNvSpPr>
              <a:spLocks noChangeArrowheads="1"/>
            </p:cNvSpPr>
            <p:nvPr/>
          </p:nvSpPr>
          <p:spPr bwMode="auto">
            <a:xfrm>
              <a:off x="3680" y="3555"/>
              <a:ext cx="861" cy="270"/>
            </a:xfrm>
            <a:prstGeom prst="rect">
              <a:avLst/>
            </a:prstGeom>
            <a:solidFill>
              <a:schemeClr val="bg2">
                <a:lumMod val="25000"/>
              </a:schemeClr>
            </a:solidFill>
            <a:ln w="9525">
              <a:noFill/>
              <a:miter lim="800000"/>
              <a:headEnd/>
              <a:tailEnd/>
            </a:ln>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chemeClr val="bg1"/>
                  </a:solidFill>
                  <a:latin typeface="微软雅黑" panose="020B0503020204020204" pitchFamily="34" charset="-122"/>
                </a:rPr>
                <a:t>程序员</a:t>
              </a:r>
            </a:p>
          </p:txBody>
        </p:sp>
        <p:sp>
          <p:nvSpPr>
            <p:cNvPr id="13" name="Line 11"/>
            <p:cNvSpPr>
              <a:spLocks noChangeShapeType="1"/>
            </p:cNvSpPr>
            <p:nvPr/>
          </p:nvSpPr>
          <p:spPr bwMode="auto">
            <a:xfrm>
              <a:off x="3235" y="3066"/>
              <a:ext cx="4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12"/>
            <p:cNvSpPr>
              <a:spLocks noChangeShapeType="1"/>
            </p:cNvSpPr>
            <p:nvPr/>
          </p:nvSpPr>
          <p:spPr bwMode="auto">
            <a:xfrm>
              <a:off x="1930" y="3073"/>
              <a:ext cx="52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13"/>
            <p:cNvSpPr>
              <a:spLocks noChangeShapeType="1"/>
            </p:cNvSpPr>
            <p:nvPr/>
          </p:nvSpPr>
          <p:spPr bwMode="auto">
            <a:xfrm>
              <a:off x="2840" y="3208"/>
              <a:ext cx="0" cy="3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14"/>
            <p:cNvSpPr>
              <a:spLocks noChangeShapeType="1"/>
            </p:cNvSpPr>
            <p:nvPr/>
          </p:nvSpPr>
          <p:spPr bwMode="auto">
            <a:xfrm flipH="1">
              <a:off x="1485" y="3213"/>
              <a:ext cx="1109" cy="3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15"/>
            <p:cNvSpPr>
              <a:spLocks noChangeShapeType="1"/>
            </p:cNvSpPr>
            <p:nvPr/>
          </p:nvSpPr>
          <p:spPr bwMode="auto">
            <a:xfrm>
              <a:off x="3122" y="3211"/>
              <a:ext cx="1032" cy="3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 name="矩形 17"/>
          <p:cNvSpPr>
            <a:spLocks noChangeArrowheads="1"/>
          </p:cNvSpPr>
          <p:nvPr/>
        </p:nvSpPr>
        <p:spPr bwMode="auto">
          <a:xfrm>
            <a:off x="1331640" y="5597055"/>
            <a:ext cx="7107985" cy="103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365125" indent="-2730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lvl="1" algn="l">
              <a:lnSpc>
                <a:spcPct val="150000"/>
              </a:lnSpc>
              <a:spcBef>
                <a:spcPts val="600"/>
              </a:spcBef>
              <a:buFont typeface="Arial" panose="020B0604020202020204" pitchFamily="34" charset="0"/>
              <a:buChar char="•"/>
            </a:pPr>
            <a:r>
              <a:rPr kumimoji="0" lang="zh-CN" altLang="en-US" sz="2000" dirty="0">
                <a:solidFill>
                  <a:srgbClr val="CC0000"/>
                </a:solidFill>
                <a:latin typeface="微软雅黑" panose="020B0503020204020204" pitchFamily="34" charset="-122"/>
              </a:rPr>
              <a:t>优点：</a:t>
            </a:r>
            <a:r>
              <a:rPr kumimoji="0" lang="zh-CN" altLang="en-US" sz="2000" dirty="0">
                <a:latin typeface="微软雅黑" panose="020B0503020204020204" pitchFamily="34" charset="-122"/>
              </a:rPr>
              <a:t>成员之间采取简单的交流沟通模式</a:t>
            </a:r>
            <a:endParaRPr kumimoji="0" lang="zh-CN" altLang="en-US" sz="2000" dirty="0">
              <a:solidFill>
                <a:srgbClr val="CC0000"/>
              </a:solidFill>
              <a:latin typeface="微软雅黑" panose="020B0503020204020204" pitchFamily="34" charset="-122"/>
            </a:endParaRPr>
          </a:p>
          <a:p>
            <a:pPr lvl="1" algn="l">
              <a:lnSpc>
                <a:spcPct val="150000"/>
              </a:lnSpc>
              <a:spcBef>
                <a:spcPts val="600"/>
              </a:spcBef>
              <a:buFont typeface="Arial" panose="020B0604020202020204" pitchFamily="34" charset="0"/>
              <a:buChar char="•"/>
            </a:pPr>
            <a:r>
              <a:rPr kumimoji="0" lang="zh-CN" altLang="en-US" sz="2000" dirty="0">
                <a:solidFill>
                  <a:srgbClr val="CC0000"/>
                </a:solidFill>
                <a:latin typeface="微软雅黑" panose="020B0503020204020204" pitchFamily="34" charset="-122"/>
              </a:rPr>
              <a:t>缺点：</a:t>
            </a:r>
            <a:r>
              <a:rPr kumimoji="0" lang="zh-CN" altLang="en-US" sz="2000" dirty="0">
                <a:latin typeface="微软雅黑" panose="020B0503020204020204" pitchFamily="34" charset="-122"/>
              </a:rPr>
              <a:t>很难找到技术和管理才能兼备的主程序员</a:t>
            </a:r>
          </a:p>
        </p:txBody>
      </p:sp>
    </p:spTree>
    <p:extLst>
      <p:ext uri="{BB962C8B-B14F-4D97-AF65-F5344CB8AC3E}">
        <p14:creationId xmlns:p14="http://schemas.microsoft.com/office/powerpoint/2010/main" val="3063972862"/>
      </p:ext>
    </p:extLst>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31980"/>
            <a:ext cx="7722287"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软件开发团队组织</a:t>
            </a:r>
          </a:p>
        </p:txBody>
      </p:sp>
      <p:sp>
        <p:nvSpPr>
          <p:cNvPr id="5" name="矩形 3"/>
          <p:cNvSpPr>
            <a:spLocks noChangeArrowheads="1"/>
          </p:cNvSpPr>
          <p:nvPr/>
        </p:nvSpPr>
        <p:spPr bwMode="auto">
          <a:xfrm>
            <a:off x="431540" y="1666860"/>
            <a:ext cx="8679373" cy="1087065"/>
          </a:xfrm>
          <a:prstGeom prst="rect">
            <a:avLst/>
          </a:prstGeom>
          <a:solidFill>
            <a:srgbClr val="E7E6E6">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16000" tIns="108000" rIns="216000" bIns="108000" anchor="ct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50000"/>
              </a:lnSpc>
            </a:pPr>
            <a:r>
              <a:rPr kumimoji="0" lang="zh-CN" altLang="en-US" sz="2000" dirty="0">
                <a:solidFill>
                  <a:srgbClr val="3300CC"/>
                </a:solidFill>
                <a:latin typeface="微软雅黑" panose="020B0503020204020204" pitchFamily="34" charset="-122"/>
              </a:rPr>
              <a:t>矩阵式组织结构：</a:t>
            </a:r>
            <a:r>
              <a:rPr kumimoji="0" lang="zh-CN" altLang="en-US" sz="2000" dirty="0">
                <a:latin typeface="宋体" panose="02010600030101010101" pitchFamily="2" charset="-122"/>
                <a:ea typeface="宋体" panose="02010600030101010101" pitchFamily="2" charset="-122"/>
              </a:rPr>
              <a:t>将技术与管理工作进行分离，技术负责人负责技术决策，管理负责人负责非技术性事务的管理决策和绩效评价。</a:t>
            </a:r>
          </a:p>
        </p:txBody>
      </p:sp>
      <p:grpSp>
        <p:nvGrpSpPr>
          <p:cNvPr id="6" name="组合 32"/>
          <p:cNvGrpSpPr>
            <a:grpSpLocks/>
          </p:cNvGrpSpPr>
          <p:nvPr/>
        </p:nvGrpSpPr>
        <p:grpSpPr bwMode="auto">
          <a:xfrm>
            <a:off x="4707015" y="3027802"/>
            <a:ext cx="4403898" cy="3011488"/>
            <a:chOff x="2821623" y="2867978"/>
            <a:chExt cx="4415205" cy="3011487"/>
          </a:xfrm>
        </p:grpSpPr>
        <p:sp>
          <p:nvSpPr>
            <p:cNvPr id="7" name="Rectangle 5"/>
            <p:cNvSpPr>
              <a:spLocks noChangeArrowheads="1"/>
            </p:cNvSpPr>
            <p:nvPr/>
          </p:nvSpPr>
          <p:spPr bwMode="auto">
            <a:xfrm>
              <a:off x="4379780" y="2867978"/>
              <a:ext cx="1296988"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高层管理者</a:t>
              </a:r>
            </a:p>
          </p:txBody>
        </p:sp>
        <p:sp>
          <p:nvSpPr>
            <p:cNvPr id="8" name="Rectangle 7"/>
            <p:cNvSpPr>
              <a:spLocks noChangeArrowheads="1"/>
            </p:cNvSpPr>
            <p:nvPr/>
          </p:nvSpPr>
          <p:spPr bwMode="auto">
            <a:xfrm>
              <a:off x="2821623" y="3660140"/>
              <a:ext cx="1296987" cy="431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项目经理部经理</a:t>
              </a:r>
            </a:p>
          </p:txBody>
        </p:sp>
        <p:sp>
          <p:nvSpPr>
            <p:cNvPr id="9" name="Rectangle 9"/>
            <p:cNvSpPr>
              <a:spLocks noChangeArrowheads="1"/>
            </p:cNvSpPr>
            <p:nvPr/>
          </p:nvSpPr>
          <p:spPr bwMode="auto">
            <a:xfrm>
              <a:off x="2821623" y="4452303"/>
              <a:ext cx="1028468" cy="358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项目经理</a:t>
              </a:r>
            </a:p>
          </p:txBody>
        </p:sp>
        <p:sp>
          <p:nvSpPr>
            <p:cNvPr id="10" name="Rectangle 10"/>
            <p:cNvSpPr>
              <a:spLocks noChangeArrowheads="1"/>
            </p:cNvSpPr>
            <p:nvPr/>
          </p:nvSpPr>
          <p:spPr bwMode="auto">
            <a:xfrm>
              <a:off x="2821623" y="4979670"/>
              <a:ext cx="1028468" cy="358775"/>
            </a:xfrm>
            <a:prstGeom prst="rect">
              <a:avLst/>
            </a:prstGeom>
            <a:solidFill>
              <a:schemeClr val="bg1">
                <a:alpha val="39999"/>
              </a:schemeClr>
            </a:solidFill>
            <a:ln w="9525">
              <a:solidFill>
                <a:schemeClr val="tx1"/>
              </a:solidFill>
              <a:miter lim="800000"/>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项目经理</a:t>
              </a:r>
            </a:p>
          </p:txBody>
        </p:sp>
        <p:sp>
          <p:nvSpPr>
            <p:cNvPr id="11" name="Rectangle 11"/>
            <p:cNvSpPr>
              <a:spLocks noChangeArrowheads="1"/>
            </p:cNvSpPr>
            <p:nvPr/>
          </p:nvSpPr>
          <p:spPr bwMode="auto">
            <a:xfrm>
              <a:off x="2821623" y="5520690"/>
              <a:ext cx="1028468" cy="358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项目经理</a:t>
              </a:r>
            </a:p>
          </p:txBody>
        </p:sp>
        <p:cxnSp>
          <p:nvCxnSpPr>
            <p:cNvPr id="12" name="AutoShape 18"/>
            <p:cNvCxnSpPr>
              <a:cxnSpLocks noChangeShapeType="1"/>
              <a:stCxn id="8" idx="1"/>
              <a:endCxn id="9" idx="1"/>
            </p:cNvCxnSpPr>
            <p:nvPr/>
          </p:nvCxnSpPr>
          <p:spPr bwMode="auto">
            <a:xfrm rot="10800000" flipV="1">
              <a:off x="2821623" y="3876039"/>
              <a:ext cx="10671" cy="755651"/>
            </a:xfrm>
            <a:prstGeom prst="bentConnector3">
              <a:avLst>
                <a:gd name="adj1" fmla="val 180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13" name="AutoShape 19"/>
            <p:cNvCxnSpPr>
              <a:cxnSpLocks noChangeShapeType="1"/>
              <a:stCxn id="8" idx="1"/>
              <a:endCxn id="10" idx="1"/>
            </p:cNvCxnSpPr>
            <p:nvPr/>
          </p:nvCxnSpPr>
          <p:spPr bwMode="auto">
            <a:xfrm rot="10800000" flipV="1">
              <a:off x="2821623" y="3876040"/>
              <a:ext cx="10671" cy="1283018"/>
            </a:xfrm>
            <a:prstGeom prst="bentConnector3">
              <a:avLst>
                <a:gd name="adj1" fmla="val 180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14" name="AutoShape 20"/>
            <p:cNvCxnSpPr>
              <a:cxnSpLocks noChangeShapeType="1"/>
              <a:stCxn id="8" idx="1"/>
              <a:endCxn id="11" idx="1"/>
            </p:cNvCxnSpPr>
            <p:nvPr/>
          </p:nvCxnSpPr>
          <p:spPr bwMode="auto">
            <a:xfrm rot="10800000" flipV="1">
              <a:off x="2821623" y="3876040"/>
              <a:ext cx="10671" cy="1824038"/>
            </a:xfrm>
            <a:prstGeom prst="bentConnector3">
              <a:avLst>
                <a:gd name="adj1" fmla="val 180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15" name="Rectangle 28"/>
            <p:cNvSpPr>
              <a:spLocks noChangeArrowheads="1"/>
            </p:cNvSpPr>
            <p:nvPr/>
          </p:nvSpPr>
          <p:spPr bwMode="auto">
            <a:xfrm>
              <a:off x="6133148" y="3660140"/>
              <a:ext cx="1103680" cy="45608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职能经理</a:t>
              </a:r>
            </a:p>
          </p:txBody>
        </p:sp>
        <p:sp>
          <p:nvSpPr>
            <p:cNvPr id="16" name="Rectangle 29"/>
            <p:cNvSpPr>
              <a:spLocks noChangeArrowheads="1"/>
            </p:cNvSpPr>
            <p:nvPr/>
          </p:nvSpPr>
          <p:spPr bwMode="auto">
            <a:xfrm>
              <a:off x="6133148" y="4452303"/>
              <a:ext cx="935037" cy="358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职员</a:t>
              </a:r>
            </a:p>
          </p:txBody>
        </p:sp>
        <p:sp>
          <p:nvSpPr>
            <p:cNvPr id="17" name="Rectangle 30"/>
            <p:cNvSpPr>
              <a:spLocks noChangeArrowheads="1"/>
            </p:cNvSpPr>
            <p:nvPr/>
          </p:nvSpPr>
          <p:spPr bwMode="auto">
            <a:xfrm>
              <a:off x="6133148" y="4994910"/>
              <a:ext cx="935037" cy="358775"/>
            </a:xfrm>
            <a:prstGeom prst="rect">
              <a:avLst/>
            </a:prstGeom>
            <a:solidFill>
              <a:schemeClr val="bg1">
                <a:alpha val="39999"/>
              </a:schemeClr>
            </a:solidFill>
            <a:ln w="9525">
              <a:solidFill>
                <a:schemeClr val="tx1"/>
              </a:solidFill>
              <a:miter lim="800000"/>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职员</a:t>
              </a:r>
            </a:p>
          </p:txBody>
        </p:sp>
        <p:sp>
          <p:nvSpPr>
            <p:cNvPr id="18" name="Rectangle 31"/>
            <p:cNvSpPr>
              <a:spLocks noChangeArrowheads="1"/>
            </p:cNvSpPr>
            <p:nvPr/>
          </p:nvSpPr>
          <p:spPr bwMode="auto">
            <a:xfrm>
              <a:off x="6133148" y="5520690"/>
              <a:ext cx="935037" cy="358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职员</a:t>
              </a:r>
            </a:p>
          </p:txBody>
        </p:sp>
        <p:cxnSp>
          <p:nvCxnSpPr>
            <p:cNvPr id="19" name="AutoShape 32"/>
            <p:cNvCxnSpPr>
              <a:cxnSpLocks noChangeShapeType="1"/>
              <a:stCxn id="15" idx="1"/>
              <a:endCxn id="16" idx="1"/>
            </p:cNvCxnSpPr>
            <p:nvPr/>
          </p:nvCxnSpPr>
          <p:spPr bwMode="auto">
            <a:xfrm rot="10800000" flipH="1" flipV="1">
              <a:off x="6133147" y="3888181"/>
              <a:ext cx="1" cy="743509"/>
            </a:xfrm>
            <a:prstGeom prst="bentConnector3">
              <a:avLst>
                <a:gd name="adj1" fmla="val -2147483648"/>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0" name="AutoShape 33"/>
            <p:cNvCxnSpPr>
              <a:cxnSpLocks noChangeShapeType="1"/>
              <a:stCxn id="15" idx="1"/>
              <a:endCxn id="17" idx="1"/>
            </p:cNvCxnSpPr>
            <p:nvPr/>
          </p:nvCxnSpPr>
          <p:spPr bwMode="auto">
            <a:xfrm rot="10800000" flipH="1" flipV="1">
              <a:off x="6133147" y="3888182"/>
              <a:ext cx="1" cy="1286116"/>
            </a:xfrm>
            <a:prstGeom prst="bentConnector3">
              <a:avLst>
                <a:gd name="adj1" fmla="val -2147483648"/>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1" name="AutoShape 34"/>
            <p:cNvCxnSpPr>
              <a:cxnSpLocks noChangeShapeType="1"/>
              <a:stCxn id="15" idx="1"/>
              <a:endCxn id="18" idx="1"/>
            </p:cNvCxnSpPr>
            <p:nvPr/>
          </p:nvCxnSpPr>
          <p:spPr bwMode="auto">
            <a:xfrm rot="10800000" flipH="1" flipV="1">
              <a:off x="6133147" y="3888182"/>
              <a:ext cx="1" cy="1811896"/>
            </a:xfrm>
            <a:prstGeom prst="bentConnector3">
              <a:avLst>
                <a:gd name="adj1" fmla="val -2147483647"/>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sp>
          <p:nvSpPr>
            <p:cNvPr id="22" name="Rectangle 35"/>
            <p:cNvSpPr>
              <a:spLocks noChangeArrowheads="1"/>
            </p:cNvSpPr>
            <p:nvPr/>
          </p:nvSpPr>
          <p:spPr bwMode="auto">
            <a:xfrm>
              <a:off x="4477385" y="3660140"/>
              <a:ext cx="1103680" cy="45608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职能经理</a:t>
              </a:r>
            </a:p>
          </p:txBody>
        </p:sp>
        <p:sp>
          <p:nvSpPr>
            <p:cNvPr id="23" name="Rectangle 36"/>
            <p:cNvSpPr>
              <a:spLocks noChangeArrowheads="1"/>
            </p:cNvSpPr>
            <p:nvPr/>
          </p:nvSpPr>
          <p:spPr bwMode="auto">
            <a:xfrm>
              <a:off x="4477385" y="4452303"/>
              <a:ext cx="935038" cy="358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职员</a:t>
              </a:r>
            </a:p>
          </p:txBody>
        </p:sp>
        <p:sp>
          <p:nvSpPr>
            <p:cNvPr id="24" name="Rectangle 37"/>
            <p:cNvSpPr>
              <a:spLocks noChangeArrowheads="1"/>
            </p:cNvSpPr>
            <p:nvPr/>
          </p:nvSpPr>
          <p:spPr bwMode="auto">
            <a:xfrm>
              <a:off x="4477385" y="4994910"/>
              <a:ext cx="935038" cy="358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职员</a:t>
              </a:r>
            </a:p>
          </p:txBody>
        </p:sp>
        <p:sp>
          <p:nvSpPr>
            <p:cNvPr id="25" name="Rectangle 38"/>
            <p:cNvSpPr>
              <a:spLocks noChangeArrowheads="1"/>
            </p:cNvSpPr>
            <p:nvPr/>
          </p:nvSpPr>
          <p:spPr bwMode="auto">
            <a:xfrm>
              <a:off x="4477385" y="5520690"/>
              <a:ext cx="935038" cy="3587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1600">
                  <a:latin typeface="微软雅黑" panose="020B0503020204020204" pitchFamily="34" charset="-122"/>
                </a:rPr>
                <a:t>职员</a:t>
              </a:r>
            </a:p>
          </p:txBody>
        </p:sp>
        <p:cxnSp>
          <p:nvCxnSpPr>
            <p:cNvPr id="26" name="AutoShape 39"/>
            <p:cNvCxnSpPr>
              <a:cxnSpLocks noChangeShapeType="1"/>
              <a:stCxn id="22" idx="1"/>
              <a:endCxn id="23" idx="1"/>
            </p:cNvCxnSpPr>
            <p:nvPr/>
          </p:nvCxnSpPr>
          <p:spPr bwMode="auto">
            <a:xfrm rot="10800000" flipV="1">
              <a:off x="4477385" y="3888181"/>
              <a:ext cx="10632" cy="743509"/>
            </a:xfrm>
            <a:prstGeom prst="bentConnector3">
              <a:avLst>
                <a:gd name="adj1" fmla="val 180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7" name="AutoShape 40"/>
            <p:cNvCxnSpPr>
              <a:cxnSpLocks noChangeShapeType="1"/>
              <a:stCxn id="22" idx="1"/>
              <a:endCxn id="24" idx="1"/>
            </p:cNvCxnSpPr>
            <p:nvPr/>
          </p:nvCxnSpPr>
          <p:spPr bwMode="auto">
            <a:xfrm rot="10800000" flipV="1">
              <a:off x="4477385" y="3888182"/>
              <a:ext cx="10632" cy="1286116"/>
            </a:xfrm>
            <a:prstGeom prst="bentConnector3">
              <a:avLst>
                <a:gd name="adj1" fmla="val 180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8" name="AutoShape 41"/>
            <p:cNvCxnSpPr>
              <a:cxnSpLocks noChangeShapeType="1"/>
              <a:stCxn id="22" idx="1"/>
              <a:endCxn id="25" idx="1"/>
            </p:cNvCxnSpPr>
            <p:nvPr/>
          </p:nvCxnSpPr>
          <p:spPr bwMode="auto">
            <a:xfrm rot="10800000" flipV="1">
              <a:off x="4477385" y="3888182"/>
              <a:ext cx="10632" cy="1811896"/>
            </a:xfrm>
            <a:prstGeom prst="bentConnector3">
              <a:avLst>
                <a:gd name="adj1" fmla="val 180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29" name="AutoShape 44"/>
            <p:cNvCxnSpPr>
              <a:cxnSpLocks noChangeShapeType="1"/>
              <a:stCxn id="7" idx="2"/>
              <a:endCxn id="8" idx="0"/>
            </p:cNvCxnSpPr>
            <p:nvPr/>
          </p:nvCxnSpPr>
          <p:spPr bwMode="auto">
            <a:xfrm rot="5400000">
              <a:off x="4069014" y="2700880"/>
              <a:ext cx="360362" cy="1558157"/>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cxnSp>
          <p:nvCxnSpPr>
            <p:cNvPr id="30" name="AutoShape 45"/>
            <p:cNvCxnSpPr>
              <a:cxnSpLocks noChangeShapeType="1"/>
              <a:stCxn id="7" idx="2"/>
              <a:endCxn id="22" idx="0"/>
            </p:cNvCxnSpPr>
            <p:nvPr/>
          </p:nvCxnSpPr>
          <p:spPr bwMode="auto">
            <a:xfrm>
              <a:off x="5028274" y="3299778"/>
              <a:ext cx="951" cy="360362"/>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31" name="AutoShape 47"/>
            <p:cNvCxnSpPr>
              <a:cxnSpLocks noChangeShapeType="1"/>
              <a:stCxn id="7" idx="2"/>
              <a:endCxn id="15" idx="0"/>
            </p:cNvCxnSpPr>
            <p:nvPr/>
          </p:nvCxnSpPr>
          <p:spPr bwMode="auto">
            <a:xfrm rot="16200000" flipH="1">
              <a:off x="5676450" y="2651601"/>
              <a:ext cx="360362" cy="1656714"/>
            </a:xfrm>
            <a:prstGeom prst="bentConnector3">
              <a:avLst>
                <a:gd name="adj1" fmla="val 50000"/>
              </a:avLst>
            </a:prstGeom>
            <a:noFill/>
            <a:ln w="9525">
              <a:solidFill>
                <a:schemeClr val="tx1"/>
              </a:solidFill>
              <a:miter lim="800000"/>
              <a:headEnd/>
              <a:tailEnd/>
            </a:ln>
            <a:extLst>
              <a:ext uri="{909E8E84-426E-40DD-AFC4-6F175D3DCCD1}">
                <a14:hiddenFill xmlns:a14="http://schemas.microsoft.com/office/drawing/2010/main">
                  <a:noFill/>
                </a14:hiddenFill>
              </a:ext>
            </a:extLst>
          </p:spPr>
        </p:cxnSp>
      </p:grpSp>
      <p:grpSp>
        <p:nvGrpSpPr>
          <p:cNvPr id="32" name="Group 4"/>
          <p:cNvGrpSpPr>
            <a:grpSpLocks/>
          </p:cNvGrpSpPr>
          <p:nvPr/>
        </p:nvGrpSpPr>
        <p:grpSpPr bwMode="auto">
          <a:xfrm>
            <a:off x="507740" y="2904932"/>
            <a:ext cx="3897466" cy="1598613"/>
            <a:chOff x="3571" y="5357"/>
            <a:chExt cx="5182" cy="1971"/>
          </a:xfrm>
        </p:grpSpPr>
        <p:sp>
          <p:nvSpPr>
            <p:cNvPr id="33" name="Rectangle 5"/>
            <p:cNvSpPr>
              <a:spLocks noChangeArrowheads="1"/>
            </p:cNvSpPr>
            <p:nvPr/>
          </p:nvSpPr>
          <p:spPr bwMode="auto">
            <a:xfrm>
              <a:off x="4195" y="5372"/>
              <a:ext cx="1500" cy="540"/>
            </a:xfrm>
            <a:prstGeom prst="rect">
              <a:avLst/>
            </a:prstGeom>
            <a:solidFill>
              <a:srgbClr val="006600"/>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600">
                  <a:solidFill>
                    <a:schemeClr val="bg1"/>
                  </a:solidFill>
                  <a:latin typeface="微软雅黑" panose="020B0503020204020204" pitchFamily="34" charset="-122"/>
                </a:rPr>
                <a:t>技术组长</a:t>
              </a:r>
            </a:p>
          </p:txBody>
        </p:sp>
        <p:sp>
          <p:nvSpPr>
            <p:cNvPr id="34" name="Rectangle 6"/>
            <p:cNvSpPr>
              <a:spLocks noChangeArrowheads="1"/>
            </p:cNvSpPr>
            <p:nvPr/>
          </p:nvSpPr>
          <p:spPr bwMode="auto">
            <a:xfrm>
              <a:off x="6481" y="5357"/>
              <a:ext cx="1500" cy="540"/>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600" dirty="0">
                  <a:solidFill>
                    <a:schemeClr val="bg1"/>
                  </a:solidFill>
                  <a:latin typeface="微软雅黑" panose="020B0503020204020204" pitchFamily="34" charset="-122"/>
                </a:rPr>
                <a:t>管理组长</a:t>
              </a:r>
            </a:p>
          </p:txBody>
        </p:sp>
        <p:sp>
          <p:nvSpPr>
            <p:cNvPr id="35" name="Rectangle 7"/>
            <p:cNvSpPr>
              <a:spLocks noChangeArrowheads="1"/>
            </p:cNvSpPr>
            <p:nvPr/>
          </p:nvSpPr>
          <p:spPr bwMode="auto">
            <a:xfrm>
              <a:off x="3571" y="6785"/>
              <a:ext cx="1500" cy="540"/>
            </a:xfrm>
            <a:prstGeom prst="rect">
              <a:avLst/>
            </a:prstGeom>
            <a:solidFill>
              <a:srgbClr val="003399"/>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600">
                  <a:solidFill>
                    <a:schemeClr val="bg1"/>
                  </a:solidFill>
                  <a:latin typeface="微软雅黑" panose="020B0503020204020204" pitchFamily="34" charset="-122"/>
                </a:rPr>
                <a:t>程序员</a:t>
              </a:r>
            </a:p>
          </p:txBody>
        </p:sp>
        <p:sp>
          <p:nvSpPr>
            <p:cNvPr id="36" name="Rectangle 8"/>
            <p:cNvSpPr>
              <a:spLocks noChangeArrowheads="1"/>
            </p:cNvSpPr>
            <p:nvPr/>
          </p:nvSpPr>
          <p:spPr bwMode="auto">
            <a:xfrm>
              <a:off x="5427" y="6788"/>
              <a:ext cx="1500" cy="540"/>
            </a:xfrm>
            <a:prstGeom prst="rect">
              <a:avLst/>
            </a:prstGeom>
            <a:solidFill>
              <a:srgbClr val="003399"/>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600">
                  <a:solidFill>
                    <a:schemeClr val="bg1"/>
                  </a:solidFill>
                  <a:latin typeface="微软雅黑" panose="020B0503020204020204" pitchFamily="34" charset="-122"/>
                </a:rPr>
                <a:t>程序员</a:t>
              </a:r>
            </a:p>
          </p:txBody>
        </p:sp>
        <p:sp>
          <p:nvSpPr>
            <p:cNvPr id="37" name="Rectangle 9"/>
            <p:cNvSpPr>
              <a:spLocks noChangeArrowheads="1"/>
            </p:cNvSpPr>
            <p:nvPr/>
          </p:nvSpPr>
          <p:spPr bwMode="auto">
            <a:xfrm>
              <a:off x="7253" y="6770"/>
              <a:ext cx="1500" cy="540"/>
            </a:xfrm>
            <a:prstGeom prst="rect">
              <a:avLst/>
            </a:prstGeom>
            <a:solidFill>
              <a:srgbClr val="003399"/>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2800"/>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600">
                  <a:solidFill>
                    <a:schemeClr val="bg1"/>
                  </a:solidFill>
                  <a:latin typeface="微软雅黑" panose="020B0503020204020204" pitchFamily="34" charset="-122"/>
                </a:rPr>
                <a:t>程序员</a:t>
              </a:r>
            </a:p>
          </p:txBody>
        </p:sp>
        <p:sp>
          <p:nvSpPr>
            <p:cNvPr id="38" name="Line 10"/>
            <p:cNvSpPr>
              <a:spLocks noChangeShapeType="1"/>
            </p:cNvSpPr>
            <p:nvPr/>
          </p:nvSpPr>
          <p:spPr bwMode="auto">
            <a:xfrm>
              <a:off x="4889" y="5912"/>
              <a:ext cx="1216" cy="8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9" name="Line 11"/>
            <p:cNvSpPr>
              <a:spLocks noChangeShapeType="1"/>
            </p:cNvSpPr>
            <p:nvPr/>
          </p:nvSpPr>
          <p:spPr bwMode="auto">
            <a:xfrm flipH="1">
              <a:off x="4033" y="5921"/>
              <a:ext cx="622" cy="85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 name="Line 12"/>
            <p:cNvSpPr>
              <a:spLocks noChangeShapeType="1"/>
            </p:cNvSpPr>
            <p:nvPr/>
          </p:nvSpPr>
          <p:spPr bwMode="auto">
            <a:xfrm>
              <a:off x="5153" y="5918"/>
              <a:ext cx="2568" cy="83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 name="Line 13"/>
            <p:cNvSpPr>
              <a:spLocks noChangeShapeType="1"/>
            </p:cNvSpPr>
            <p:nvPr/>
          </p:nvSpPr>
          <p:spPr bwMode="auto">
            <a:xfrm flipH="1">
              <a:off x="4357" y="5906"/>
              <a:ext cx="2638" cy="870"/>
            </a:xfrm>
            <a:prstGeom prst="line">
              <a:avLst/>
            </a:prstGeom>
            <a:noFill/>
            <a:ln w="9525">
              <a:solidFill>
                <a:srgbClr val="000000"/>
              </a:solidFill>
              <a:prstDash val="lgDash"/>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2" name="Line 14"/>
            <p:cNvSpPr>
              <a:spLocks noChangeShapeType="1"/>
            </p:cNvSpPr>
            <p:nvPr/>
          </p:nvSpPr>
          <p:spPr bwMode="auto">
            <a:xfrm flipH="1">
              <a:off x="6277" y="5921"/>
              <a:ext cx="988" cy="870"/>
            </a:xfrm>
            <a:prstGeom prst="line">
              <a:avLst/>
            </a:prstGeom>
            <a:noFill/>
            <a:ln w="9525">
              <a:solidFill>
                <a:srgbClr val="000000"/>
              </a:solidFill>
              <a:prstDash val="lgDash"/>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 name="Line 15"/>
            <p:cNvSpPr>
              <a:spLocks noChangeShapeType="1"/>
            </p:cNvSpPr>
            <p:nvPr/>
          </p:nvSpPr>
          <p:spPr bwMode="auto">
            <a:xfrm>
              <a:off x="7551" y="5921"/>
              <a:ext cx="585" cy="854"/>
            </a:xfrm>
            <a:prstGeom prst="line">
              <a:avLst/>
            </a:prstGeom>
            <a:noFill/>
            <a:ln w="9525">
              <a:solidFill>
                <a:srgbClr val="000000"/>
              </a:solidFill>
              <a:prstDash val="lgDash"/>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44" name="矩形 43"/>
          <p:cNvSpPr/>
          <p:nvPr/>
        </p:nvSpPr>
        <p:spPr>
          <a:xfrm>
            <a:off x="515678" y="5063932"/>
            <a:ext cx="3889528" cy="1137877"/>
          </a:xfrm>
          <a:prstGeom prst="rect">
            <a:avLst/>
          </a:prstGeom>
          <a:solidFill>
            <a:schemeClr val="accent6">
              <a:lumMod val="20000"/>
              <a:lumOff val="80000"/>
            </a:schemeClr>
          </a:solidFill>
        </p:spPr>
        <p:txBody>
          <a:bodyPr wrap="square" lIns="144000" rIns="144000" bIns="936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20000"/>
              </a:lnSpc>
            </a:pPr>
            <a:r>
              <a:rPr kumimoji="0" lang="zh-CN" altLang="en-US" sz="1800" dirty="0">
                <a:latin typeface="微软雅黑" panose="020B0503020204020204" pitchFamily="34" charset="-122"/>
              </a:rPr>
              <a:t>在这种组织中，明确划分技术负责人和管理负责人的权限是十分重要的。</a:t>
            </a:r>
            <a:endParaRPr kumimoji="0" lang="zh-CN" altLang="en-US" sz="1800" dirty="0"/>
          </a:p>
        </p:txBody>
      </p:sp>
    </p:spTree>
    <p:extLst>
      <p:ext uri="{BB962C8B-B14F-4D97-AF65-F5344CB8AC3E}">
        <p14:creationId xmlns:p14="http://schemas.microsoft.com/office/powerpoint/2010/main" val="2020947631"/>
      </p:ext>
    </p:extLst>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31980"/>
            <a:ext cx="706417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微软开发团队组织</a:t>
            </a:r>
          </a:p>
        </p:txBody>
      </p:sp>
      <p:sp>
        <p:nvSpPr>
          <p:cNvPr id="4" name="幻灯片编号占位符 4"/>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D3CB2204-3294-44A2-9BD0-06F0E0B92784}" type="slidenum">
              <a:rPr kumimoji="0" lang="zh-CN" altLang="en-US" sz="1200">
                <a:solidFill>
                  <a:srgbClr val="D9D9D9"/>
                </a:solidFill>
                <a:latin typeface="Arial" panose="020B0604020202020204" pitchFamily="34" charset="0"/>
              </a:rPr>
              <a:pPr/>
              <a:t>23</a:t>
            </a:fld>
            <a:endParaRPr kumimoji="0" lang="zh-CN" altLang="en-US" sz="1200">
              <a:solidFill>
                <a:srgbClr val="D9D9D9"/>
              </a:solidFill>
              <a:latin typeface="Arial" panose="020B0604020202020204" pitchFamily="34" charset="0"/>
            </a:endParaRPr>
          </a:p>
        </p:txBody>
      </p:sp>
      <p:sp>
        <p:nvSpPr>
          <p:cNvPr id="5" name="矩形 3"/>
          <p:cNvSpPr>
            <a:spLocks noChangeArrowheads="1"/>
          </p:cNvSpPr>
          <p:nvPr/>
        </p:nvSpPr>
        <p:spPr bwMode="auto">
          <a:xfrm>
            <a:off x="476545" y="1988840"/>
            <a:ext cx="6796088" cy="437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indent="-365125">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342900" indent="-342900" algn="l">
              <a:lnSpc>
                <a:spcPct val="130000"/>
              </a:lnSpc>
              <a:spcBef>
                <a:spcPts val="600"/>
              </a:spcBef>
              <a:spcAft>
                <a:spcPts val="600"/>
              </a:spcAft>
              <a:buClr>
                <a:srgbClr val="FF0000"/>
              </a:buClr>
              <a:buFont typeface="Wingdings" panose="05000000000000000000" pitchFamily="2" charset="2"/>
              <a:buChar char="p"/>
            </a:pPr>
            <a:r>
              <a:rPr kumimoji="0" lang="zh-CN" altLang="en-US" sz="2000" dirty="0">
                <a:solidFill>
                  <a:srgbClr val="0033CC"/>
                </a:solidFill>
                <a:latin typeface="微软雅黑" panose="020B0503020204020204" pitchFamily="34" charset="-122"/>
              </a:rPr>
              <a:t>微软开发团队的特点：</a:t>
            </a:r>
          </a:p>
          <a:p>
            <a:pPr lvl="1" algn="l">
              <a:lnSpc>
                <a:spcPct val="130000"/>
              </a:lnSpc>
              <a:spcBef>
                <a:spcPts val="600"/>
              </a:spcBef>
              <a:buClr>
                <a:srgbClr val="FF0000"/>
              </a:buClr>
              <a:buFont typeface="Wingdings" panose="05000000000000000000" pitchFamily="2" charset="2"/>
              <a:buChar char="ü"/>
            </a:pPr>
            <a:r>
              <a:rPr kumimoji="0" lang="zh-CN" altLang="en-US" sz="2000" dirty="0">
                <a:solidFill>
                  <a:srgbClr val="FF0000"/>
                </a:solidFill>
                <a:latin typeface="宋体" panose="02010600030101010101" pitchFamily="2" charset="-122"/>
                <a:ea typeface="宋体" panose="02010600030101010101" pitchFamily="2" charset="-122"/>
              </a:rPr>
              <a:t>小型的、多元化的项目组织、对等的</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相互依赖的角色与共同分享的职责</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具备专深的技术水平和业务技能</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具有强烈的产品意识，关注最终发布的软件产品</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清晰的目标和远景</a:t>
            </a:r>
          </a:p>
          <a:p>
            <a:pPr lvl="1" algn="l">
              <a:lnSpc>
                <a:spcPct val="130000"/>
              </a:lnSpc>
              <a:spcBef>
                <a:spcPts val="600"/>
              </a:spcBef>
              <a:buClr>
                <a:srgbClr val="FF0000"/>
              </a:buClr>
              <a:buFont typeface="Wingdings" panose="05000000000000000000" pitchFamily="2" charset="2"/>
              <a:buChar char="ü"/>
            </a:pPr>
            <a:r>
              <a:rPr kumimoji="0" lang="zh-CN" altLang="en-US" sz="2000" dirty="0">
                <a:solidFill>
                  <a:srgbClr val="FF0000"/>
                </a:solidFill>
                <a:latin typeface="宋体" panose="02010600030101010101" pitchFamily="2" charset="-122"/>
                <a:ea typeface="宋体" panose="02010600030101010101" pitchFamily="2" charset="-122"/>
              </a:rPr>
              <a:t>人人参与设计</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项目组成员在同一地点办公</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对于规模较大的项目，采取类似小型项目组的运作模式</a:t>
            </a:r>
          </a:p>
        </p:txBody>
      </p:sp>
      <p:pic>
        <p:nvPicPr>
          <p:cNvPr id="6" name="Picture 4" descr="P0001517"/>
          <p:cNvPicPr>
            <a:picLocks noChangeAspect="1" noChangeArrowheads="1"/>
          </p:cNvPicPr>
          <p:nvPr/>
        </p:nvPicPr>
        <p:blipFill>
          <a:blip r:embed="rId3" cstate="print"/>
          <a:srcRect/>
          <a:stretch>
            <a:fillRect/>
          </a:stretch>
        </p:blipFill>
        <p:spPr bwMode="auto">
          <a:xfrm>
            <a:off x="6673307" y="1651007"/>
            <a:ext cx="2340000" cy="16429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5" descr="P0001839"/>
          <p:cNvPicPr>
            <a:picLocks noChangeAspect="1" noChangeArrowheads="1"/>
          </p:cNvPicPr>
          <p:nvPr/>
        </p:nvPicPr>
        <p:blipFill>
          <a:blip r:embed="rId4" cstate="print"/>
          <a:srcRect/>
          <a:stretch>
            <a:fillRect/>
          </a:stretch>
        </p:blipFill>
        <p:spPr bwMode="auto">
          <a:xfrm>
            <a:off x="6696993" y="4239090"/>
            <a:ext cx="2340000" cy="156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7225" y="3504477"/>
            <a:ext cx="241141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3449217"/>
      </p:ext>
    </p:extLst>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56565" y="276225"/>
            <a:ext cx="765085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微软开发团队组织</a:t>
            </a:r>
          </a:p>
        </p:txBody>
      </p:sp>
      <p:grpSp>
        <p:nvGrpSpPr>
          <p:cNvPr id="5" name="组 63"/>
          <p:cNvGrpSpPr>
            <a:grpSpLocks/>
          </p:cNvGrpSpPr>
          <p:nvPr/>
        </p:nvGrpSpPr>
        <p:grpSpPr bwMode="auto">
          <a:xfrm>
            <a:off x="971600" y="1798637"/>
            <a:ext cx="7951787" cy="4614863"/>
            <a:chOff x="2112004" y="1144765"/>
            <a:chExt cx="7952190" cy="4615180"/>
          </a:xfrm>
        </p:grpSpPr>
        <p:grpSp>
          <p:nvGrpSpPr>
            <p:cNvPr id="6" name="Group 4"/>
            <p:cNvGrpSpPr>
              <a:grpSpLocks/>
            </p:cNvGrpSpPr>
            <p:nvPr/>
          </p:nvGrpSpPr>
          <p:grpSpPr bwMode="auto">
            <a:xfrm>
              <a:off x="2112004" y="3867840"/>
              <a:ext cx="2125657" cy="1865027"/>
              <a:chOff x="1474" y="2849"/>
              <a:chExt cx="1256" cy="1102"/>
            </a:xfrm>
          </p:grpSpPr>
          <p:sp>
            <p:nvSpPr>
              <p:cNvPr id="54" name="Oval 5"/>
              <p:cNvSpPr>
                <a:spLocks noChangeArrowheads="1"/>
              </p:cNvSpPr>
              <p:nvPr/>
            </p:nvSpPr>
            <p:spPr bwMode="auto">
              <a:xfrm>
                <a:off x="1495" y="2980"/>
                <a:ext cx="1002" cy="956"/>
              </a:xfrm>
              <a:prstGeom prst="ellipse">
                <a:avLst/>
              </a:prstGeom>
              <a:noFill/>
              <a:ln w="1270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55" name="Oval 6"/>
              <p:cNvSpPr>
                <a:spLocks noChangeArrowheads="1"/>
              </p:cNvSpPr>
              <p:nvPr/>
            </p:nvSpPr>
            <p:spPr bwMode="auto">
              <a:xfrm>
                <a:off x="1474" y="2960"/>
                <a:ext cx="1042" cy="991"/>
              </a:xfrm>
              <a:prstGeom prst="ellipse">
                <a:avLst/>
              </a:prstGeom>
              <a:noFill/>
              <a:ln w="12700">
                <a:solidFill>
                  <a:srgbClr val="CBCBC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56" name="Rectangle 7"/>
              <p:cNvSpPr>
                <a:spLocks noChangeArrowheads="1"/>
              </p:cNvSpPr>
              <p:nvPr/>
            </p:nvSpPr>
            <p:spPr bwMode="auto">
              <a:xfrm>
                <a:off x="1536" y="3285"/>
                <a:ext cx="741" cy="277"/>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a:solidFill>
                      <a:srgbClr val="333333"/>
                    </a:solidFill>
                    <a:effectLst>
                      <a:outerShdw blurRad="38100" dist="38100" dir="2700000" algn="tl">
                        <a:srgbClr val="C0C0C0"/>
                      </a:outerShdw>
                    </a:effectLst>
                    <a:latin typeface="微软雅黑" panose="020B0503020204020204" pitchFamily="34" charset="-122"/>
                  </a:rPr>
                  <a:t>“</a:t>
                </a:r>
                <a:r>
                  <a:rPr kumimoji="0" lang="zh-CN" altLang="en-US" sz="1400">
                    <a:solidFill>
                      <a:srgbClr val="333333"/>
                    </a:solidFill>
                    <a:effectLst>
                      <a:outerShdw blurRad="38100" dist="38100" dir="2700000" algn="tl">
                        <a:srgbClr val="C0C0C0"/>
                      </a:outerShdw>
                    </a:effectLst>
                    <a:latin typeface="微软雅黑" panose="020B0503020204020204" pitchFamily="34" charset="-122"/>
                  </a:rPr>
                  <a:t>顾客服务”</a:t>
                </a:r>
              </a:p>
              <a:p>
                <a:pPr algn="ctr" eaLnBrk="0" hangingPunct="0">
                  <a:lnSpc>
                    <a:spcPct val="90000"/>
                  </a:lnSpc>
                </a:pPr>
                <a:r>
                  <a:rPr kumimoji="0" lang="zh-CN" altLang="en-US" sz="1400">
                    <a:solidFill>
                      <a:srgbClr val="333333"/>
                    </a:solidFill>
                    <a:effectLst>
                      <a:outerShdw blurRad="38100" dist="38100" dir="2700000" algn="tl">
                        <a:srgbClr val="C0C0C0"/>
                      </a:outerShdw>
                    </a:effectLst>
                    <a:latin typeface="微软雅黑" panose="020B0503020204020204" pitchFamily="34" charset="-122"/>
                  </a:rPr>
                  <a:t>开发小组</a:t>
                </a:r>
              </a:p>
            </p:txBody>
          </p:sp>
          <p:sp>
            <p:nvSpPr>
              <p:cNvPr id="57" name="Oval 8"/>
              <p:cNvSpPr>
                <a:spLocks noChangeArrowheads="1"/>
              </p:cNvSpPr>
              <p:nvPr/>
            </p:nvSpPr>
            <p:spPr bwMode="auto">
              <a:xfrm>
                <a:off x="2177" y="3146"/>
                <a:ext cx="553" cy="253"/>
              </a:xfrm>
              <a:prstGeom prst="ellipse">
                <a:avLst/>
              </a:prstGeom>
              <a:gradFill rotWithShape="0">
                <a:gsLst>
                  <a:gs pos="0">
                    <a:srgbClr val="33CCFF"/>
                  </a:gs>
                  <a:gs pos="100000">
                    <a:srgbClr val="2EB7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58" name="Rectangle 9"/>
              <p:cNvSpPr>
                <a:spLocks noChangeArrowheads="1"/>
              </p:cNvSpPr>
              <p:nvPr/>
            </p:nvSpPr>
            <p:spPr bwMode="auto">
              <a:xfrm>
                <a:off x="2206" y="3199"/>
                <a:ext cx="515" cy="148"/>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软件开发</a:t>
                </a:r>
              </a:p>
            </p:txBody>
          </p:sp>
          <p:sp>
            <p:nvSpPr>
              <p:cNvPr id="59" name="Oval 10"/>
              <p:cNvSpPr>
                <a:spLocks noChangeArrowheads="1"/>
              </p:cNvSpPr>
              <p:nvPr/>
            </p:nvSpPr>
            <p:spPr bwMode="auto">
              <a:xfrm>
                <a:off x="2177" y="3507"/>
                <a:ext cx="553" cy="251"/>
              </a:xfrm>
              <a:prstGeom prst="ellipse">
                <a:avLst/>
              </a:prstGeom>
              <a:gradFill rotWithShape="0">
                <a:gsLst>
                  <a:gs pos="0">
                    <a:srgbClr val="0066FF"/>
                  </a:gs>
                  <a:gs pos="100000">
                    <a:srgbClr val="005C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60" name="Rectangle 11"/>
              <p:cNvSpPr>
                <a:spLocks noChangeArrowheads="1"/>
              </p:cNvSpPr>
              <p:nvPr/>
            </p:nvSpPr>
            <p:spPr bwMode="auto">
              <a:xfrm>
                <a:off x="2211" y="3565"/>
                <a:ext cx="515" cy="148"/>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软件测试</a:t>
                </a:r>
              </a:p>
            </p:txBody>
          </p:sp>
          <p:grpSp>
            <p:nvGrpSpPr>
              <p:cNvPr id="61" name="Group 12"/>
              <p:cNvGrpSpPr>
                <a:grpSpLocks/>
              </p:cNvGrpSpPr>
              <p:nvPr/>
            </p:nvGrpSpPr>
            <p:grpSpPr bwMode="auto">
              <a:xfrm>
                <a:off x="1719" y="2849"/>
                <a:ext cx="553" cy="252"/>
                <a:chOff x="1130" y="2968"/>
                <a:chExt cx="568" cy="259"/>
              </a:xfrm>
            </p:grpSpPr>
            <p:sp>
              <p:nvSpPr>
                <p:cNvPr id="62" name="Oval 13"/>
                <p:cNvSpPr>
                  <a:spLocks noChangeArrowheads="1"/>
                </p:cNvSpPr>
                <p:nvPr/>
              </p:nvSpPr>
              <p:spPr bwMode="auto">
                <a:xfrm>
                  <a:off x="1130" y="2968"/>
                  <a:ext cx="568" cy="259"/>
                </a:xfrm>
                <a:prstGeom prst="ellipse">
                  <a:avLst/>
                </a:prstGeom>
                <a:gradFill rotWithShape="0">
                  <a:gsLst>
                    <a:gs pos="0">
                      <a:srgbClr val="33CC33"/>
                    </a:gs>
                    <a:gs pos="100000">
                      <a:srgbClr val="2EB72E"/>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63" name="Rectangle 14"/>
                <p:cNvSpPr>
                  <a:spLocks noChangeArrowheads="1"/>
                </p:cNvSpPr>
                <p:nvPr/>
              </p:nvSpPr>
              <p:spPr bwMode="auto">
                <a:xfrm>
                  <a:off x="1163" y="3030"/>
                  <a:ext cx="526" cy="142"/>
                </a:xfrm>
                <a:prstGeom prst="rect">
                  <a:avLst/>
                </a:prstGeom>
                <a:noFill/>
                <a:ln w="9525">
                  <a:noFill/>
                  <a:miter lim="800000"/>
                  <a:headEnd/>
                  <a:tailEnd/>
                </a:ln>
                <a:effectLst/>
              </p:spPr>
              <p:txBody>
                <a:bodyPr wrap="none" lIns="49212" tIns="25400" rIns="49212" bIns="25400" anchor="ctr">
                  <a:spAutoFit/>
                </a:bodyPr>
                <a:lstStyle/>
                <a:p>
                  <a:pPr algn="ctr" defTabSz="257175" eaLnBrk="0" fontAlgn="auto" hangingPunct="0">
                    <a:lnSpc>
                      <a:spcPct val="75000"/>
                    </a:lnSpc>
                    <a:spcAft>
                      <a:spcPts val="0"/>
                    </a:spcAft>
                    <a:defRPr/>
                  </a:pPr>
                  <a:r>
                    <a:rPr kumimoji="0" lang="zh-CN" altLang="en-US" sz="1400">
                      <a:solidFill>
                        <a:schemeClr val="bg1"/>
                      </a:solidFill>
                      <a:effectLst>
                        <a:outerShdw blurRad="38100" dist="38100" dir="2700000" algn="tl">
                          <a:srgbClr val="C0C0C0"/>
                        </a:outerShdw>
                      </a:effectLst>
                      <a:latin typeface="微软雅黑" pitchFamily="34" charset="-122"/>
                    </a:rPr>
                    <a:t>程序管理</a:t>
                  </a:r>
                </a:p>
              </p:txBody>
            </p:sp>
          </p:grpSp>
        </p:grpSp>
        <p:grpSp>
          <p:nvGrpSpPr>
            <p:cNvPr id="7" name="Group 15"/>
            <p:cNvGrpSpPr>
              <a:grpSpLocks/>
            </p:cNvGrpSpPr>
            <p:nvPr/>
          </p:nvGrpSpPr>
          <p:grpSpPr bwMode="auto">
            <a:xfrm>
              <a:off x="4376321" y="1144765"/>
              <a:ext cx="3117405" cy="2513217"/>
              <a:chOff x="1862" y="1597"/>
              <a:chExt cx="1894" cy="1526"/>
            </a:xfrm>
          </p:grpSpPr>
          <p:sp>
            <p:nvSpPr>
              <p:cNvPr id="33" name="Oval 16"/>
              <p:cNvSpPr>
                <a:spLocks noChangeArrowheads="1"/>
              </p:cNvSpPr>
              <p:nvPr/>
            </p:nvSpPr>
            <p:spPr bwMode="auto">
              <a:xfrm>
                <a:off x="2160" y="1755"/>
                <a:ext cx="1306" cy="1248"/>
              </a:xfrm>
              <a:prstGeom prst="ellipse">
                <a:avLst/>
              </a:prstGeom>
              <a:noFill/>
              <a:ln w="1270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34" name="Oval 17"/>
              <p:cNvSpPr>
                <a:spLocks noChangeArrowheads="1"/>
              </p:cNvSpPr>
              <p:nvPr/>
            </p:nvSpPr>
            <p:spPr bwMode="auto">
              <a:xfrm>
                <a:off x="2141" y="1738"/>
                <a:ext cx="1341" cy="1275"/>
              </a:xfrm>
              <a:prstGeom prst="ellipse">
                <a:avLst/>
              </a:prstGeom>
              <a:noFill/>
              <a:ln w="12700">
                <a:solidFill>
                  <a:srgbClr val="CBCBC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35" name="Rectangle 18"/>
              <p:cNvSpPr>
                <a:spLocks noChangeArrowheads="1"/>
              </p:cNvSpPr>
              <p:nvPr/>
            </p:nvSpPr>
            <p:spPr bwMode="auto">
              <a:xfrm>
                <a:off x="2546" y="2278"/>
                <a:ext cx="546" cy="169"/>
              </a:xfrm>
              <a:prstGeom prst="rect">
                <a:avLst/>
              </a:prstGeom>
              <a:noFill/>
              <a:ln w="9525">
                <a:noFill/>
                <a:miter lim="800000"/>
                <a:headEnd/>
                <a:tailEnd/>
              </a:ln>
              <a:effectLst/>
            </p:spPr>
            <p:txBody>
              <a:bodyPr wrap="none" lIns="61912" tIns="31750" rIns="61912" bIns="31750" anchor="ctr">
                <a:spAutoFit/>
              </a:bodyPr>
              <a:lstStyle>
                <a:lvl1pPr defTabSz="403225">
                  <a:defRPr kumimoji="1" sz="2400">
                    <a:solidFill>
                      <a:schemeClr val="tx1"/>
                    </a:solidFill>
                    <a:latin typeface="Calibri" panose="020F0502020204030204" pitchFamily="34" charset="0"/>
                    <a:ea typeface="微软雅黑" panose="020B0503020204020204" pitchFamily="34" charset="-122"/>
                  </a:defRPr>
                </a:lvl1pPr>
                <a:lvl2pPr marL="742950" indent="-285750" defTabSz="403225">
                  <a:defRPr kumimoji="1" sz="2400">
                    <a:solidFill>
                      <a:schemeClr val="tx1"/>
                    </a:solidFill>
                    <a:latin typeface="Calibri" panose="020F0502020204030204" pitchFamily="34" charset="0"/>
                    <a:ea typeface="微软雅黑" panose="020B0503020204020204" pitchFamily="34" charset="-122"/>
                  </a:defRPr>
                </a:lvl2pPr>
                <a:lvl3pPr marL="1143000" indent="-228600" defTabSz="403225">
                  <a:defRPr kumimoji="1" sz="2400">
                    <a:solidFill>
                      <a:schemeClr val="tx1"/>
                    </a:solidFill>
                    <a:latin typeface="Calibri" panose="020F0502020204030204" pitchFamily="34" charset="0"/>
                    <a:ea typeface="微软雅黑" panose="020B0503020204020204" pitchFamily="34" charset="-122"/>
                  </a:defRPr>
                </a:lvl3pPr>
                <a:lvl4pPr marL="1600200" indent="-228600" defTabSz="403225">
                  <a:defRPr kumimoji="1" sz="2400">
                    <a:solidFill>
                      <a:schemeClr val="tx1"/>
                    </a:solidFill>
                    <a:latin typeface="Calibri" panose="020F0502020204030204" pitchFamily="34" charset="0"/>
                    <a:ea typeface="微软雅黑" panose="020B0503020204020204" pitchFamily="34" charset="-122"/>
                  </a:defRPr>
                </a:lvl4pPr>
                <a:lvl5pPr marL="2057400" indent="-228600" defTabSz="403225">
                  <a:defRPr kumimoji="1" sz="2400">
                    <a:solidFill>
                      <a:schemeClr val="tx1"/>
                    </a:solidFill>
                    <a:latin typeface="Calibri" panose="020F0502020204030204" pitchFamily="34" charset="0"/>
                    <a:ea typeface="微软雅黑" panose="020B0503020204020204" pitchFamily="34" charset="-122"/>
                  </a:defRPr>
                </a:lvl5pPr>
                <a:lvl6pPr marL="25146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zh-CN" altLang="en-US" sz="1400">
                    <a:solidFill>
                      <a:srgbClr val="333333"/>
                    </a:solidFill>
                    <a:effectLst>
                      <a:outerShdw blurRad="38100" dist="38100" dir="2700000" algn="tl">
                        <a:srgbClr val="C0C0C0"/>
                      </a:outerShdw>
                    </a:effectLst>
                    <a:latin typeface="微软雅黑" panose="020B0503020204020204" pitchFamily="34" charset="-122"/>
                  </a:rPr>
                  <a:t>领导小组</a:t>
                </a:r>
              </a:p>
            </p:txBody>
          </p:sp>
          <p:grpSp>
            <p:nvGrpSpPr>
              <p:cNvPr id="36" name="Group 19"/>
              <p:cNvGrpSpPr>
                <a:grpSpLocks/>
              </p:cNvGrpSpPr>
              <p:nvPr/>
            </p:nvGrpSpPr>
            <p:grpSpPr bwMode="auto">
              <a:xfrm>
                <a:off x="3040" y="1979"/>
                <a:ext cx="716" cy="324"/>
                <a:chOff x="3013" y="1124"/>
                <a:chExt cx="716" cy="340"/>
              </a:xfrm>
            </p:grpSpPr>
            <p:sp>
              <p:nvSpPr>
                <p:cNvPr id="52" name="Oval 20"/>
                <p:cNvSpPr>
                  <a:spLocks noChangeArrowheads="1"/>
                </p:cNvSpPr>
                <p:nvPr/>
              </p:nvSpPr>
              <p:spPr bwMode="auto">
                <a:xfrm>
                  <a:off x="3013" y="1124"/>
                  <a:ext cx="716" cy="340"/>
                </a:xfrm>
                <a:prstGeom prst="ellipse">
                  <a:avLst/>
                </a:prstGeom>
                <a:gradFill rotWithShape="0">
                  <a:gsLst>
                    <a:gs pos="0">
                      <a:srgbClr val="33CCFF"/>
                    </a:gs>
                    <a:gs pos="100000">
                      <a:srgbClr val="2EB7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53" name="Rectangle 21"/>
                <p:cNvSpPr>
                  <a:spLocks noChangeArrowheads="1"/>
                </p:cNvSpPr>
                <p:nvPr/>
              </p:nvSpPr>
              <p:spPr bwMode="auto">
                <a:xfrm>
                  <a:off x="3112" y="1199"/>
                  <a:ext cx="544" cy="168"/>
                </a:xfrm>
                <a:prstGeom prst="rect">
                  <a:avLst/>
                </a:prstGeom>
                <a:noFill/>
                <a:ln w="9525">
                  <a:noFill/>
                  <a:miter lim="800000"/>
                  <a:headEnd/>
                  <a:tailEnd/>
                </a:ln>
                <a:effectLst/>
              </p:spPr>
              <p:txBody>
                <a:bodyPr wrap="none" lIns="61912" tIns="31750" rIns="61912" bIns="31750" anchor="ctr">
                  <a:spAutoFit/>
                </a:bodyPr>
                <a:lstStyle>
                  <a:lvl1pPr defTabSz="403225">
                    <a:defRPr kumimoji="1" sz="2400">
                      <a:solidFill>
                        <a:schemeClr val="tx1"/>
                      </a:solidFill>
                      <a:latin typeface="Calibri" panose="020F0502020204030204" pitchFamily="34" charset="0"/>
                      <a:ea typeface="微软雅黑" panose="020B0503020204020204" pitchFamily="34" charset="-122"/>
                    </a:defRPr>
                  </a:lvl1pPr>
                  <a:lvl2pPr marL="742950" indent="-285750" defTabSz="403225">
                    <a:defRPr kumimoji="1" sz="2400">
                      <a:solidFill>
                        <a:schemeClr val="tx1"/>
                      </a:solidFill>
                      <a:latin typeface="Calibri" panose="020F0502020204030204" pitchFamily="34" charset="0"/>
                      <a:ea typeface="微软雅黑" panose="020B0503020204020204" pitchFamily="34" charset="-122"/>
                    </a:defRPr>
                  </a:lvl2pPr>
                  <a:lvl3pPr marL="1143000" indent="-228600" defTabSz="403225">
                    <a:defRPr kumimoji="1" sz="2400">
                      <a:solidFill>
                        <a:schemeClr val="tx1"/>
                      </a:solidFill>
                      <a:latin typeface="Calibri" panose="020F0502020204030204" pitchFamily="34" charset="0"/>
                      <a:ea typeface="微软雅黑" panose="020B0503020204020204" pitchFamily="34" charset="-122"/>
                    </a:defRPr>
                  </a:lvl3pPr>
                  <a:lvl4pPr marL="1600200" indent="-228600" defTabSz="403225">
                    <a:defRPr kumimoji="1" sz="2400">
                      <a:solidFill>
                        <a:schemeClr val="tx1"/>
                      </a:solidFill>
                      <a:latin typeface="Calibri" panose="020F0502020204030204" pitchFamily="34" charset="0"/>
                      <a:ea typeface="微软雅黑" panose="020B0503020204020204" pitchFamily="34" charset="-122"/>
                    </a:defRPr>
                  </a:lvl4pPr>
                  <a:lvl5pPr marL="2057400" indent="-228600" defTabSz="403225">
                    <a:defRPr kumimoji="1" sz="2400">
                      <a:solidFill>
                        <a:schemeClr val="tx1"/>
                      </a:solidFill>
                      <a:latin typeface="Calibri" panose="020F0502020204030204" pitchFamily="34" charset="0"/>
                      <a:ea typeface="微软雅黑" panose="020B0503020204020204" pitchFamily="34" charset="-122"/>
                    </a:defRPr>
                  </a:lvl5pPr>
                  <a:lvl6pPr marL="25146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开发管理</a:t>
                  </a:r>
                </a:p>
              </p:txBody>
            </p:sp>
          </p:grpSp>
          <p:grpSp>
            <p:nvGrpSpPr>
              <p:cNvPr id="37" name="Group 22"/>
              <p:cNvGrpSpPr>
                <a:grpSpLocks/>
              </p:cNvGrpSpPr>
              <p:nvPr/>
            </p:nvGrpSpPr>
            <p:grpSpPr bwMode="auto">
              <a:xfrm>
                <a:off x="3040" y="2443"/>
                <a:ext cx="716" cy="329"/>
                <a:chOff x="3040" y="2443"/>
                <a:chExt cx="716" cy="329"/>
              </a:xfrm>
            </p:grpSpPr>
            <p:sp>
              <p:nvSpPr>
                <p:cNvPr id="50" name="Oval 23"/>
                <p:cNvSpPr>
                  <a:spLocks noChangeArrowheads="1"/>
                </p:cNvSpPr>
                <p:nvPr/>
              </p:nvSpPr>
              <p:spPr bwMode="auto">
                <a:xfrm>
                  <a:off x="3040" y="2443"/>
                  <a:ext cx="716" cy="329"/>
                </a:xfrm>
                <a:prstGeom prst="ellipse">
                  <a:avLst/>
                </a:prstGeom>
                <a:gradFill rotWithShape="0">
                  <a:gsLst>
                    <a:gs pos="0">
                      <a:srgbClr val="0066FF"/>
                    </a:gs>
                    <a:gs pos="100000">
                      <a:srgbClr val="005C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51" name="Rectangle 24"/>
                <p:cNvSpPr>
                  <a:spLocks noChangeArrowheads="1"/>
                </p:cNvSpPr>
                <p:nvPr/>
              </p:nvSpPr>
              <p:spPr bwMode="auto">
                <a:xfrm>
                  <a:off x="3155" y="2514"/>
                  <a:ext cx="546" cy="158"/>
                </a:xfrm>
                <a:prstGeom prst="rect">
                  <a:avLst/>
                </a:prstGeom>
                <a:noFill/>
                <a:ln w="9525">
                  <a:noFill/>
                  <a:miter lim="800000"/>
                  <a:headEnd/>
                  <a:tailEnd/>
                </a:ln>
                <a:effectLst/>
              </p:spPr>
              <p:txBody>
                <a:bodyPr wrap="none" lIns="61912" tIns="31750" rIns="61912" bIns="31750" anchor="ctr">
                  <a:spAutoFit/>
                </a:bodyPr>
                <a:lstStyle>
                  <a:lvl1pPr defTabSz="403225">
                    <a:defRPr kumimoji="1" sz="2400">
                      <a:solidFill>
                        <a:schemeClr val="tx1"/>
                      </a:solidFill>
                      <a:latin typeface="Calibri" panose="020F0502020204030204" pitchFamily="34" charset="0"/>
                      <a:ea typeface="微软雅黑" panose="020B0503020204020204" pitchFamily="34" charset="-122"/>
                    </a:defRPr>
                  </a:lvl1pPr>
                  <a:lvl2pPr marL="742950" indent="-285750" defTabSz="403225">
                    <a:defRPr kumimoji="1" sz="2400">
                      <a:solidFill>
                        <a:schemeClr val="tx1"/>
                      </a:solidFill>
                      <a:latin typeface="Calibri" panose="020F0502020204030204" pitchFamily="34" charset="0"/>
                      <a:ea typeface="微软雅黑" panose="020B0503020204020204" pitchFamily="34" charset="-122"/>
                    </a:defRPr>
                  </a:lvl2pPr>
                  <a:lvl3pPr marL="1143000" indent="-228600" defTabSz="403225">
                    <a:defRPr kumimoji="1" sz="2400">
                      <a:solidFill>
                        <a:schemeClr val="tx1"/>
                      </a:solidFill>
                      <a:latin typeface="Calibri" panose="020F0502020204030204" pitchFamily="34" charset="0"/>
                      <a:ea typeface="微软雅黑" panose="020B0503020204020204" pitchFamily="34" charset="-122"/>
                    </a:defRPr>
                  </a:lvl3pPr>
                  <a:lvl4pPr marL="1600200" indent="-228600" defTabSz="403225">
                    <a:defRPr kumimoji="1" sz="2400">
                      <a:solidFill>
                        <a:schemeClr val="tx1"/>
                      </a:solidFill>
                      <a:latin typeface="Calibri" panose="020F0502020204030204" pitchFamily="34" charset="0"/>
                      <a:ea typeface="微软雅黑" panose="020B0503020204020204" pitchFamily="34" charset="-122"/>
                    </a:defRPr>
                  </a:lvl4pPr>
                  <a:lvl5pPr marL="2057400" indent="-228600" defTabSz="403225">
                    <a:defRPr kumimoji="1" sz="2400">
                      <a:solidFill>
                        <a:schemeClr val="tx1"/>
                      </a:solidFill>
                      <a:latin typeface="Calibri" panose="020F0502020204030204" pitchFamily="34" charset="0"/>
                      <a:ea typeface="微软雅黑" panose="020B0503020204020204" pitchFamily="34" charset="-122"/>
                    </a:defRPr>
                  </a:lvl5pPr>
                  <a:lvl6pPr marL="25146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测试管理</a:t>
                  </a:r>
                </a:p>
              </p:txBody>
            </p:sp>
          </p:grpSp>
          <p:grpSp>
            <p:nvGrpSpPr>
              <p:cNvPr id="38" name="Group 25"/>
              <p:cNvGrpSpPr>
                <a:grpSpLocks/>
              </p:cNvGrpSpPr>
              <p:nvPr/>
            </p:nvGrpSpPr>
            <p:grpSpPr bwMode="auto">
              <a:xfrm>
                <a:off x="2457" y="1597"/>
                <a:ext cx="704" cy="324"/>
                <a:chOff x="2457" y="1597"/>
                <a:chExt cx="704" cy="324"/>
              </a:xfrm>
            </p:grpSpPr>
            <p:sp>
              <p:nvSpPr>
                <p:cNvPr id="48" name="Oval 26"/>
                <p:cNvSpPr>
                  <a:spLocks noChangeArrowheads="1"/>
                </p:cNvSpPr>
                <p:nvPr/>
              </p:nvSpPr>
              <p:spPr bwMode="auto">
                <a:xfrm>
                  <a:off x="2457" y="1597"/>
                  <a:ext cx="704" cy="324"/>
                </a:xfrm>
                <a:prstGeom prst="ellipse">
                  <a:avLst/>
                </a:prstGeom>
                <a:gradFill rotWithShape="0">
                  <a:gsLst>
                    <a:gs pos="0">
                      <a:srgbClr val="33CC33"/>
                    </a:gs>
                    <a:gs pos="100000">
                      <a:srgbClr val="2EB72E"/>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49" name="Rectangle 27"/>
                <p:cNvSpPr>
                  <a:spLocks noChangeArrowheads="1"/>
                </p:cNvSpPr>
                <p:nvPr/>
              </p:nvSpPr>
              <p:spPr bwMode="auto">
                <a:xfrm>
                  <a:off x="2552" y="1670"/>
                  <a:ext cx="546" cy="146"/>
                </a:xfrm>
                <a:prstGeom prst="rect">
                  <a:avLst/>
                </a:prstGeom>
                <a:noFill/>
                <a:ln w="9525">
                  <a:noFill/>
                  <a:miter lim="800000"/>
                  <a:headEnd/>
                  <a:tailEnd/>
                </a:ln>
                <a:effectLst/>
              </p:spPr>
              <p:txBody>
                <a:bodyPr wrap="none" lIns="61912" tIns="31750" rIns="61912" bIns="31750" anchor="ctr">
                  <a:spAutoFit/>
                </a:bodyPr>
                <a:lstStyle/>
                <a:p>
                  <a:pPr algn="ctr" defTabSz="403225" eaLnBrk="0" fontAlgn="auto" hangingPunct="0">
                    <a:lnSpc>
                      <a:spcPct val="75000"/>
                    </a:lnSpc>
                    <a:spcAft>
                      <a:spcPts val="0"/>
                    </a:spcAft>
                    <a:defRPr/>
                  </a:pPr>
                  <a:r>
                    <a:rPr kumimoji="0" lang="zh-CN" altLang="en-US" sz="1400">
                      <a:solidFill>
                        <a:schemeClr val="bg1"/>
                      </a:solidFill>
                      <a:effectLst>
                        <a:outerShdw blurRad="38100" dist="38100" dir="2700000" algn="tl">
                          <a:srgbClr val="C0C0C0"/>
                        </a:outerShdw>
                      </a:effectLst>
                      <a:latin typeface="微软雅黑" pitchFamily="34" charset="-122"/>
                    </a:rPr>
                    <a:t>程序管理</a:t>
                  </a:r>
                </a:p>
              </p:txBody>
            </p:sp>
          </p:grpSp>
          <p:grpSp>
            <p:nvGrpSpPr>
              <p:cNvPr id="39" name="Group 28"/>
              <p:cNvGrpSpPr>
                <a:grpSpLocks/>
              </p:cNvGrpSpPr>
              <p:nvPr/>
            </p:nvGrpSpPr>
            <p:grpSpPr bwMode="auto">
              <a:xfrm>
                <a:off x="1862" y="1981"/>
                <a:ext cx="711" cy="322"/>
                <a:chOff x="1862" y="1981"/>
                <a:chExt cx="711" cy="322"/>
              </a:xfrm>
            </p:grpSpPr>
            <p:sp>
              <p:nvSpPr>
                <p:cNvPr id="46" name="Oval 29"/>
                <p:cNvSpPr>
                  <a:spLocks noChangeArrowheads="1"/>
                </p:cNvSpPr>
                <p:nvPr/>
              </p:nvSpPr>
              <p:spPr bwMode="auto">
                <a:xfrm>
                  <a:off x="1862" y="1981"/>
                  <a:ext cx="711" cy="322"/>
                </a:xfrm>
                <a:prstGeom prst="ellipse">
                  <a:avLst/>
                </a:prstGeom>
                <a:gradFill rotWithShape="0">
                  <a:gsLst>
                    <a:gs pos="0">
                      <a:srgbClr val="CC0000"/>
                    </a:gs>
                    <a:gs pos="100000">
                      <a:srgbClr val="B70000"/>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lang="zh-CN" altLang="en-US" sz="1400">
                    <a:latin typeface="微软雅黑" panose="020B0503020204020204" pitchFamily="34" charset="-122"/>
                  </a:endParaRPr>
                </a:p>
              </p:txBody>
            </p:sp>
            <p:sp>
              <p:nvSpPr>
                <p:cNvPr id="47" name="Rectangle 30"/>
                <p:cNvSpPr>
                  <a:spLocks noChangeArrowheads="1"/>
                </p:cNvSpPr>
                <p:nvPr/>
              </p:nvSpPr>
              <p:spPr bwMode="auto">
                <a:xfrm>
                  <a:off x="1948" y="2053"/>
                  <a:ext cx="546" cy="160"/>
                </a:xfrm>
                <a:prstGeom prst="rect">
                  <a:avLst/>
                </a:prstGeom>
                <a:noFill/>
                <a:ln w="9525">
                  <a:noFill/>
                  <a:miter lim="800000"/>
                  <a:headEnd/>
                  <a:tailEnd/>
                </a:ln>
                <a:effectLst/>
              </p:spPr>
              <p:txBody>
                <a:bodyPr wrap="none" lIns="61912" tIns="31750" rIns="61912" bIns="31750" anchor="ctr">
                  <a:spAutoFit/>
                </a:bodyPr>
                <a:lstStyle>
                  <a:lvl1pPr defTabSz="403225">
                    <a:defRPr kumimoji="1" sz="2400">
                      <a:solidFill>
                        <a:schemeClr val="tx1"/>
                      </a:solidFill>
                      <a:latin typeface="Calibri" panose="020F0502020204030204" pitchFamily="34" charset="0"/>
                      <a:ea typeface="微软雅黑" panose="020B0503020204020204" pitchFamily="34" charset="-122"/>
                    </a:defRPr>
                  </a:lvl1pPr>
                  <a:lvl2pPr marL="742950" indent="-285750" defTabSz="403225">
                    <a:defRPr kumimoji="1" sz="2400">
                      <a:solidFill>
                        <a:schemeClr val="tx1"/>
                      </a:solidFill>
                      <a:latin typeface="Calibri" panose="020F0502020204030204" pitchFamily="34" charset="0"/>
                      <a:ea typeface="微软雅黑" panose="020B0503020204020204" pitchFamily="34" charset="-122"/>
                    </a:defRPr>
                  </a:lvl2pPr>
                  <a:lvl3pPr marL="1143000" indent="-228600" defTabSz="403225">
                    <a:defRPr kumimoji="1" sz="2400">
                      <a:solidFill>
                        <a:schemeClr val="tx1"/>
                      </a:solidFill>
                      <a:latin typeface="Calibri" panose="020F0502020204030204" pitchFamily="34" charset="0"/>
                      <a:ea typeface="微软雅黑" panose="020B0503020204020204" pitchFamily="34" charset="-122"/>
                    </a:defRPr>
                  </a:lvl3pPr>
                  <a:lvl4pPr marL="1600200" indent="-228600" defTabSz="403225">
                    <a:defRPr kumimoji="1" sz="2400">
                      <a:solidFill>
                        <a:schemeClr val="tx1"/>
                      </a:solidFill>
                      <a:latin typeface="Calibri" panose="020F0502020204030204" pitchFamily="34" charset="0"/>
                      <a:ea typeface="微软雅黑" panose="020B0503020204020204" pitchFamily="34" charset="-122"/>
                    </a:defRPr>
                  </a:lvl4pPr>
                  <a:lvl5pPr marL="2057400" indent="-228600" defTabSz="403225">
                    <a:defRPr kumimoji="1" sz="2400">
                      <a:solidFill>
                        <a:schemeClr val="tx1"/>
                      </a:solidFill>
                      <a:latin typeface="Calibri" panose="020F0502020204030204" pitchFamily="34" charset="0"/>
                      <a:ea typeface="微软雅黑" panose="020B0503020204020204" pitchFamily="34" charset="-122"/>
                    </a:defRPr>
                  </a:lvl5pPr>
                  <a:lvl6pPr marL="25146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产品管理</a:t>
                  </a:r>
                </a:p>
              </p:txBody>
            </p:sp>
          </p:grpSp>
          <p:grpSp>
            <p:nvGrpSpPr>
              <p:cNvPr id="40" name="Group 31"/>
              <p:cNvGrpSpPr>
                <a:grpSpLocks/>
              </p:cNvGrpSpPr>
              <p:nvPr/>
            </p:nvGrpSpPr>
            <p:grpSpPr bwMode="auto">
              <a:xfrm>
                <a:off x="1862" y="2443"/>
                <a:ext cx="711" cy="330"/>
                <a:chOff x="1862" y="2443"/>
                <a:chExt cx="711" cy="330"/>
              </a:xfrm>
            </p:grpSpPr>
            <p:sp>
              <p:nvSpPr>
                <p:cNvPr id="44" name="Oval 32"/>
                <p:cNvSpPr>
                  <a:spLocks noChangeArrowheads="1"/>
                </p:cNvSpPr>
                <p:nvPr/>
              </p:nvSpPr>
              <p:spPr bwMode="auto">
                <a:xfrm>
                  <a:off x="1862" y="2443"/>
                  <a:ext cx="711" cy="330"/>
                </a:xfrm>
                <a:prstGeom prst="ellipse">
                  <a:avLst/>
                </a:prstGeom>
                <a:gradFill rotWithShape="0">
                  <a:gsLst>
                    <a:gs pos="0">
                      <a:srgbClr val="990099"/>
                    </a:gs>
                    <a:gs pos="100000">
                      <a:srgbClr val="890089"/>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45" name="Rectangle 33"/>
                <p:cNvSpPr>
                  <a:spLocks noChangeArrowheads="1"/>
                </p:cNvSpPr>
                <p:nvPr/>
              </p:nvSpPr>
              <p:spPr bwMode="auto">
                <a:xfrm>
                  <a:off x="1944" y="2503"/>
                  <a:ext cx="546" cy="160"/>
                </a:xfrm>
                <a:prstGeom prst="rect">
                  <a:avLst/>
                </a:prstGeom>
                <a:noFill/>
                <a:ln w="9525">
                  <a:noFill/>
                  <a:miter lim="800000"/>
                  <a:headEnd/>
                  <a:tailEnd/>
                </a:ln>
                <a:effectLst/>
              </p:spPr>
              <p:txBody>
                <a:bodyPr wrap="none" lIns="61912" tIns="31750" rIns="61912" bIns="31750" anchor="ctr">
                  <a:spAutoFit/>
                </a:bodyPr>
                <a:lstStyle>
                  <a:lvl1pPr defTabSz="403225">
                    <a:defRPr kumimoji="1" sz="2400">
                      <a:solidFill>
                        <a:schemeClr val="tx1"/>
                      </a:solidFill>
                      <a:latin typeface="Calibri" panose="020F0502020204030204" pitchFamily="34" charset="0"/>
                      <a:ea typeface="微软雅黑" panose="020B0503020204020204" pitchFamily="34" charset="-122"/>
                    </a:defRPr>
                  </a:lvl1pPr>
                  <a:lvl2pPr marL="742950" indent="-285750" defTabSz="403225">
                    <a:defRPr kumimoji="1" sz="2400">
                      <a:solidFill>
                        <a:schemeClr val="tx1"/>
                      </a:solidFill>
                      <a:latin typeface="Calibri" panose="020F0502020204030204" pitchFamily="34" charset="0"/>
                      <a:ea typeface="微软雅黑" panose="020B0503020204020204" pitchFamily="34" charset="-122"/>
                    </a:defRPr>
                  </a:lvl2pPr>
                  <a:lvl3pPr marL="1143000" indent="-228600" defTabSz="403225">
                    <a:defRPr kumimoji="1" sz="2400">
                      <a:solidFill>
                        <a:schemeClr val="tx1"/>
                      </a:solidFill>
                      <a:latin typeface="Calibri" panose="020F0502020204030204" pitchFamily="34" charset="0"/>
                      <a:ea typeface="微软雅黑" panose="020B0503020204020204" pitchFamily="34" charset="-122"/>
                    </a:defRPr>
                  </a:lvl3pPr>
                  <a:lvl4pPr marL="1600200" indent="-228600" defTabSz="403225">
                    <a:defRPr kumimoji="1" sz="2400">
                      <a:solidFill>
                        <a:schemeClr val="tx1"/>
                      </a:solidFill>
                      <a:latin typeface="Calibri" panose="020F0502020204030204" pitchFamily="34" charset="0"/>
                      <a:ea typeface="微软雅黑" panose="020B0503020204020204" pitchFamily="34" charset="-122"/>
                    </a:defRPr>
                  </a:lvl4pPr>
                  <a:lvl5pPr marL="2057400" indent="-228600" defTabSz="403225">
                    <a:defRPr kumimoji="1" sz="2400">
                      <a:solidFill>
                        <a:schemeClr val="tx1"/>
                      </a:solidFill>
                      <a:latin typeface="Calibri" panose="020F0502020204030204" pitchFamily="34" charset="0"/>
                      <a:ea typeface="微软雅黑" panose="020B0503020204020204" pitchFamily="34" charset="-122"/>
                    </a:defRPr>
                  </a:lvl5pPr>
                  <a:lvl6pPr marL="25146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用户体验</a:t>
                  </a:r>
                </a:p>
              </p:txBody>
            </p:sp>
          </p:grpSp>
          <p:grpSp>
            <p:nvGrpSpPr>
              <p:cNvPr id="41" name="Group 34"/>
              <p:cNvGrpSpPr>
                <a:grpSpLocks/>
              </p:cNvGrpSpPr>
              <p:nvPr/>
            </p:nvGrpSpPr>
            <p:grpSpPr bwMode="auto">
              <a:xfrm>
                <a:off x="2460" y="2799"/>
                <a:ext cx="704" cy="324"/>
                <a:chOff x="2460" y="2799"/>
                <a:chExt cx="704" cy="324"/>
              </a:xfrm>
            </p:grpSpPr>
            <p:sp>
              <p:nvSpPr>
                <p:cNvPr id="42" name="Oval 35"/>
                <p:cNvSpPr>
                  <a:spLocks noChangeArrowheads="1"/>
                </p:cNvSpPr>
                <p:nvPr/>
              </p:nvSpPr>
              <p:spPr bwMode="auto">
                <a:xfrm>
                  <a:off x="2460" y="2799"/>
                  <a:ext cx="704" cy="324"/>
                </a:xfrm>
                <a:prstGeom prst="ellipse">
                  <a:avLst/>
                </a:prstGeom>
                <a:gradFill rotWithShape="0">
                  <a:gsLst>
                    <a:gs pos="0">
                      <a:srgbClr val="CC6600"/>
                    </a:gs>
                    <a:gs pos="100000">
                      <a:srgbClr val="B75C00"/>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43" name="Rectangle 36"/>
                <p:cNvSpPr>
                  <a:spLocks noChangeArrowheads="1"/>
                </p:cNvSpPr>
                <p:nvPr/>
              </p:nvSpPr>
              <p:spPr bwMode="auto">
                <a:xfrm>
                  <a:off x="2548" y="2858"/>
                  <a:ext cx="546" cy="167"/>
                </a:xfrm>
                <a:prstGeom prst="rect">
                  <a:avLst/>
                </a:prstGeom>
                <a:noFill/>
                <a:ln w="9525">
                  <a:noFill/>
                  <a:miter lim="800000"/>
                  <a:headEnd/>
                  <a:tailEnd/>
                </a:ln>
                <a:effectLst/>
              </p:spPr>
              <p:txBody>
                <a:bodyPr wrap="none" lIns="61912" tIns="31750" rIns="61912" bIns="31750" anchor="ctr">
                  <a:spAutoFit/>
                </a:bodyPr>
                <a:lstStyle>
                  <a:lvl1pPr defTabSz="403225">
                    <a:defRPr kumimoji="1" sz="2400">
                      <a:solidFill>
                        <a:schemeClr val="tx1"/>
                      </a:solidFill>
                      <a:latin typeface="Calibri" panose="020F0502020204030204" pitchFamily="34" charset="0"/>
                      <a:ea typeface="微软雅黑" panose="020B0503020204020204" pitchFamily="34" charset="-122"/>
                    </a:defRPr>
                  </a:lvl1pPr>
                  <a:lvl2pPr marL="742950" indent="-285750" defTabSz="403225">
                    <a:defRPr kumimoji="1" sz="2400">
                      <a:solidFill>
                        <a:schemeClr val="tx1"/>
                      </a:solidFill>
                      <a:latin typeface="Calibri" panose="020F0502020204030204" pitchFamily="34" charset="0"/>
                      <a:ea typeface="微软雅黑" panose="020B0503020204020204" pitchFamily="34" charset="-122"/>
                    </a:defRPr>
                  </a:lvl2pPr>
                  <a:lvl3pPr marL="1143000" indent="-228600" defTabSz="403225">
                    <a:defRPr kumimoji="1" sz="2400">
                      <a:solidFill>
                        <a:schemeClr val="tx1"/>
                      </a:solidFill>
                      <a:latin typeface="Calibri" panose="020F0502020204030204" pitchFamily="34" charset="0"/>
                      <a:ea typeface="微软雅黑" panose="020B0503020204020204" pitchFamily="34" charset="-122"/>
                    </a:defRPr>
                  </a:lvl3pPr>
                  <a:lvl4pPr marL="1600200" indent="-228600" defTabSz="403225">
                    <a:defRPr kumimoji="1" sz="2400">
                      <a:solidFill>
                        <a:schemeClr val="tx1"/>
                      </a:solidFill>
                      <a:latin typeface="Calibri" panose="020F0502020204030204" pitchFamily="34" charset="0"/>
                      <a:ea typeface="微软雅黑" panose="020B0503020204020204" pitchFamily="34" charset="-122"/>
                    </a:defRPr>
                  </a:lvl4pPr>
                  <a:lvl5pPr marL="2057400" indent="-228600" defTabSz="403225">
                    <a:defRPr kumimoji="1" sz="2400">
                      <a:solidFill>
                        <a:schemeClr val="tx1"/>
                      </a:solidFill>
                      <a:latin typeface="Calibri" panose="020F0502020204030204" pitchFamily="34" charset="0"/>
                      <a:ea typeface="微软雅黑" panose="020B0503020204020204" pitchFamily="34" charset="-122"/>
                    </a:defRPr>
                  </a:lvl5pPr>
                  <a:lvl6pPr marL="25146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40322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发布管理</a:t>
                  </a:r>
                </a:p>
              </p:txBody>
            </p:sp>
          </p:grpSp>
        </p:grpSp>
        <p:sp>
          <p:nvSpPr>
            <p:cNvPr id="8" name="Line 37"/>
            <p:cNvSpPr>
              <a:spLocks noChangeShapeType="1"/>
            </p:cNvSpPr>
            <p:nvPr/>
          </p:nvSpPr>
          <p:spPr bwMode="auto">
            <a:xfrm>
              <a:off x="5963794" y="3644443"/>
              <a:ext cx="0" cy="253860"/>
            </a:xfrm>
            <a:prstGeom prst="line">
              <a:avLst/>
            </a:prstGeom>
            <a:noFill/>
            <a:ln w="28575">
              <a:solidFill>
                <a:srgbClr val="CC3300"/>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9" name="Line 38"/>
            <p:cNvSpPr>
              <a:spLocks noChangeShapeType="1"/>
            </p:cNvSpPr>
            <p:nvPr/>
          </p:nvSpPr>
          <p:spPr bwMode="auto">
            <a:xfrm flipH="1">
              <a:off x="3809850" y="3299193"/>
              <a:ext cx="1338206" cy="838218"/>
            </a:xfrm>
            <a:prstGeom prst="line">
              <a:avLst/>
            </a:prstGeom>
            <a:noFill/>
            <a:ln w="28575">
              <a:solidFill>
                <a:srgbClr val="CC3300"/>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10" name="Line 39"/>
            <p:cNvSpPr>
              <a:spLocks noChangeShapeType="1"/>
            </p:cNvSpPr>
            <p:nvPr/>
          </p:nvSpPr>
          <p:spPr bwMode="auto">
            <a:xfrm>
              <a:off x="6760915" y="3270423"/>
              <a:ext cx="1436034" cy="828502"/>
            </a:xfrm>
            <a:prstGeom prst="line">
              <a:avLst/>
            </a:prstGeom>
            <a:noFill/>
            <a:ln w="28575">
              <a:solidFill>
                <a:srgbClr val="CC3300"/>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grpSp>
          <p:nvGrpSpPr>
            <p:cNvPr id="11" name="Group 40"/>
            <p:cNvGrpSpPr>
              <a:grpSpLocks/>
            </p:cNvGrpSpPr>
            <p:nvPr/>
          </p:nvGrpSpPr>
          <p:grpSpPr bwMode="auto">
            <a:xfrm>
              <a:off x="5070206" y="3869532"/>
              <a:ext cx="2125657" cy="1865027"/>
              <a:chOff x="2824" y="2850"/>
              <a:chExt cx="1256" cy="1102"/>
            </a:xfrm>
          </p:grpSpPr>
          <p:sp>
            <p:nvSpPr>
              <p:cNvPr id="23" name="Oval 41"/>
              <p:cNvSpPr>
                <a:spLocks noChangeArrowheads="1"/>
              </p:cNvSpPr>
              <p:nvPr/>
            </p:nvSpPr>
            <p:spPr bwMode="auto">
              <a:xfrm>
                <a:off x="2845" y="2981"/>
                <a:ext cx="1002" cy="956"/>
              </a:xfrm>
              <a:prstGeom prst="ellipse">
                <a:avLst/>
              </a:prstGeom>
              <a:noFill/>
              <a:ln w="1270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24" name="Oval 42"/>
              <p:cNvSpPr>
                <a:spLocks noChangeArrowheads="1"/>
              </p:cNvSpPr>
              <p:nvPr/>
            </p:nvSpPr>
            <p:spPr bwMode="auto">
              <a:xfrm>
                <a:off x="2824" y="2961"/>
                <a:ext cx="1042" cy="991"/>
              </a:xfrm>
              <a:prstGeom prst="ellipse">
                <a:avLst/>
              </a:prstGeom>
              <a:noFill/>
              <a:ln w="12700">
                <a:solidFill>
                  <a:srgbClr val="CBCBC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25" name="Rectangle 43"/>
              <p:cNvSpPr>
                <a:spLocks noChangeArrowheads="1"/>
              </p:cNvSpPr>
              <p:nvPr/>
            </p:nvSpPr>
            <p:spPr bwMode="auto">
              <a:xfrm>
                <a:off x="2885" y="3286"/>
                <a:ext cx="741" cy="277"/>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a:solidFill>
                      <a:srgbClr val="333333"/>
                    </a:solidFill>
                    <a:effectLst>
                      <a:outerShdw blurRad="38100" dist="38100" dir="2700000" algn="tl">
                        <a:srgbClr val="C0C0C0"/>
                      </a:outerShdw>
                    </a:effectLst>
                    <a:latin typeface="微软雅黑" panose="020B0503020204020204" pitchFamily="34" charset="-122"/>
                  </a:rPr>
                  <a:t>“</a:t>
                </a:r>
                <a:r>
                  <a:rPr kumimoji="0" lang="zh-CN" altLang="en-US" sz="1400">
                    <a:solidFill>
                      <a:srgbClr val="333333"/>
                    </a:solidFill>
                    <a:effectLst>
                      <a:outerShdw blurRad="38100" dist="38100" dir="2700000" algn="tl">
                        <a:srgbClr val="C0C0C0"/>
                      </a:outerShdw>
                    </a:effectLst>
                    <a:latin typeface="微软雅黑" panose="020B0503020204020204" pitchFamily="34" charset="-122"/>
                  </a:rPr>
                  <a:t>房间预定”</a:t>
                </a:r>
              </a:p>
              <a:p>
                <a:pPr algn="ctr" eaLnBrk="0" hangingPunct="0">
                  <a:lnSpc>
                    <a:spcPct val="90000"/>
                  </a:lnSpc>
                </a:pPr>
                <a:r>
                  <a:rPr kumimoji="0" lang="zh-CN" altLang="en-US" sz="1400">
                    <a:solidFill>
                      <a:srgbClr val="333333"/>
                    </a:solidFill>
                    <a:effectLst>
                      <a:outerShdw blurRad="38100" dist="38100" dir="2700000" algn="tl">
                        <a:srgbClr val="C0C0C0"/>
                      </a:outerShdw>
                    </a:effectLst>
                    <a:latin typeface="微软雅黑" panose="020B0503020204020204" pitchFamily="34" charset="-122"/>
                  </a:rPr>
                  <a:t>开发小组</a:t>
                </a:r>
              </a:p>
            </p:txBody>
          </p:sp>
          <p:sp>
            <p:nvSpPr>
              <p:cNvPr id="26" name="Oval 44"/>
              <p:cNvSpPr>
                <a:spLocks noChangeArrowheads="1"/>
              </p:cNvSpPr>
              <p:nvPr/>
            </p:nvSpPr>
            <p:spPr bwMode="auto">
              <a:xfrm>
                <a:off x="3527" y="3147"/>
                <a:ext cx="553" cy="253"/>
              </a:xfrm>
              <a:prstGeom prst="ellipse">
                <a:avLst/>
              </a:prstGeom>
              <a:gradFill rotWithShape="0">
                <a:gsLst>
                  <a:gs pos="0">
                    <a:srgbClr val="33CCFF"/>
                  </a:gs>
                  <a:gs pos="100000">
                    <a:srgbClr val="2EB7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27" name="Rectangle 45"/>
              <p:cNvSpPr>
                <a:spLocks noChangeArrowheads="1"/>
              </p:cNvSpPr>
              <p:nvPr/>
            </p:nvSpPr>
            <p:spPr bwMode="auto">
              <a:xfrm>
                <a:off x="3554" y="3200"/>
                <a:ext cx="515" cy="148"/>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软件开发</a:t>
                </a:r>
              </a:p>
            </p:txBody>
          </p:sp>
          <p:sp>
            <p:nvSpPr>
              <p:cNvPr id="28" name="Oval 46"/>
              <p:cNvSpPr>
                <a:spLocks noChangeArrowheads="1"/>
              </p:cNvSpPr>
              <p:nvPr/>
            </p:nvSpPr>
            <p:spPr bwMode="auto">
              <a:xfrm>
                <a:off x="3527" y="3508"/>
                <a:ext cx="553" cy="251"/>
              </a:xfrm>
              <a:prstGeom prst="ellipse">
                <a:avLst/>
              </a:prstGeom>
              <a:gradFill rotWithShape="0">
                <a:gsLst>
                  <a:gs pos="0">
                    <a:srgbClr val="0066FF"/>
                  </a:gs>
                  <a:gs pos="100000">
                    <a:srgbClr val="005C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29" name="Rectangle 47"/>
              <p:cNvSpPr>
                <a:spLocks noChangeArrowheads="1"/>
              </p:cNvSpPr>
              <p:nvPr/>
            </p:nvSpPr>
            <p:spPr bwMode="auto">
              <a:xfrm>
                <a:off x="3561" y="3566"/>
                <a:ext cx="515" cy="148"/>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软件测试</a:t>
                </a:r>
              </a:p>
            </p:txBody>
          </p:sp>
          <p:grpSp>
            <p:nvGrpSpPr>
              <p:cNvPr id="30" name="Group 48"/>
              <p:cNvGrpSpPr>
                <a:grpSpLocks/>
              </p:cNvGrpSpPr>
              <p:nvPr/>
            </p:nvGrpSpPr>
            <p:grpSpPr bwMode="auto">
              <a:xfrm>
                <a:off x="3069" y="2850"/>
                <a:ext cx="553" cy="252"/>
                <a:chOff x="1130" y="2968"/>
                <a:chExt cx="568" cy="259"/>
              </a:xfrm>
            </p:grpSpPr>
            <p:sp>
              <p:nvSpPr>
                <p:cNvPr id="31" name="Oval 49"/>
                <p:cNvSpPr>
                  <a:spLocks noChangeArrowheads="1"/>
                </p:cNvSpPr>
                <p:nvPr/>
              </p:nvSpPr>
              <p:spPr bwMode="auto">
                <a:xfrm>
                  <a:off x="1130" y="2968"/>
                  <a:ext cx="568" cy="259"/>
                </a:xfrm>
                <a:prstGeom prst="ellipse">
                  <a:avLst/>
                </a:prstGeom>
                <a:gradFill rotWithShape="0">
                  <a:gsLst>
                    <a:gs pos="0">
                      <a:srgbClr val="33CC33"/>
                    </a:gs>
                    <a:gs pos="100000">
                      <a:srgbClr val="2EB72E"/>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32" name="Rectangle 50"/>
                <p:cNvSpPr>
                  <a:spLocks noChangeArrowheads="1"/>
                </p:cNvSpPr>
                <p:nvPr/>
              </p:nvSpPr>
              <p:spPr bwMode="auto">
                <a:xfrm>
                  <a:off x="1161" y="3030"/>
                  <a:ext cx="526" cy="142"/>
                </a:xfrm>
                <a:prstGeom prst="rect">
                  <a:avLst/>
                </a:prstGeom>
                <a:noFill/>
                <a:ln w="9525">
                  <a:noFill/>
                  <a:miter lim="800000"/>
                  <a:headEnd/>
                  <a:tailEnd/>
                </a:ln>
                <a:effectLst/>
              </p:spPr>
              <p:txBody>
                <a:bodyPr wrap="none" lIns="49212" tIns="25400" rIns="49212" bIns="25400" anchor="ctr">
                  <a:spAutoFit/>
                </a:bodyPr>
                <a:lstStyle/>
                <a:p>
                  <a:pPr algn="ctr" defTabSz="257175" eaLnBrk="0" fontAlgn="auto" hangingPunct="0">
                    <a:lnSpc>
                      <a:spcPct val="75000"/>
                    </a:lnSpc>
                    <a:spcAft>
                      <a:spcPts val="0"/>
                    </a:spcAft>
                    <a:defRPr/>
                  </a:pPr>
                  <a:r>
                    <a:rPr kumimoji="0" lang="zh-CN" altLang="en-US" sz="1400">
                      <a:solidFill>
                        <a:schemeClr val="bg1"/>
                      </a:solidFill>
                      <a:effectLst>
                        <a:outerShdw blurRad="38100" dist="38100" dir="2700000" algn="tl">
                          <a:srgbClr val="C0C0C0"/>
                        </a:outerShdw>
                      </a:effectLst>
                      <a:latin typeface="微软雅黑" pitchFamily="34" charset="-122"/>
                    </a:rPr>
                    <a:t>程序管理</a:t>
                  </a:r>
                </a:p>
              </p:txBody>
            </p:sp>
          </p:grpSp>
        </p:grpSp>
        <p:grpSp>
          <p:nvGrpSpPr>
            <p:cNvPr id="12" name="Group 51"/>
            <p:cNvGrpSpPr>
              <a:grpSpLocks/>
            </p:cNvGrpSpPr>
            <p:nvPr/>
          </p:nvGrpSpPr>
          <p:grpSpPr bwMode="auto">
            <a:xfrm>
              <a:off x="7938537" y="3894918"/>
              <a:ext cx="2125657" cy="1865027"/>
              <a:chOff x="4155" y="2865"/>
              <a:chExt cx="1256" cy="1102"/>
            </a:xfrm>
          </p:grpSpPr>
          <p:sp>
            <p:nvSpPr>
              <p:cNvPr id="13" name="Oval 52"/>
              <p:cNvSpPr>
                <a:spLocks noChangeArrowheads="1"/>
              </p:cNvSpPr>
              <p:nvPr/>
            </p:nvSpPr>
            <p:spPr bwMode="auto">
              <a:xfrm>
                <a:off x="4176" y="2996"/>
                <a:ext cx="1002" cy="956"/>
              </a:xfrm>
              <a:prstGeom prst="ellipse">
                <a:avLst/>
              </a:prstGeom>
              <a:noFill/>
              <a:ln w="1270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14" name="Oval 53"/>
              <p:cNvSpPr>
                <a:spLocks noChangeArrowheads="1"/>
              </p:cNvSpPr>
              <p:nvPr/>
            </p:nvSpPr>
            <p:spPr bwMode="auto">
              <a:xfrm>
                <a:off x="4155" y="2976"/>
                <a:ext cx="1042" cy="991"/>
              </a:xfrm>
              <a:prstGeom prst="ellipse">
                <a:avLst/>
              </a:prstGeom>
              <a:noFill/>
              <a:ln w="12700">
                <a:solidFill>
                  <a:srgbClr val="CBCBC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15" name="Rectangle 54"/>
              <p:cNvSpPr>
                <a:spLocks noChangeArrowheads="1"/>
              </p:cNvSpPr>
              <p:nvPr/>
            </p:nvSpPr>
            <p:spPr bwMode="auto">
              <a:xfrm>
                <a:off x="4216" y="3301"/>
                <a:ext cx="741" cy="277"/>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a:solidFill>
                      <a:srgbClr val="333333"/>
                    </a:solidFill>
                    <a:effectLst>
                      <a:outerShdw blurRad="38100" dist="38100" dir="2700000" algn="tl">
                        <a:srgbClr val="C0C0C0"/>
                      </a:outerShdw>
                    </a:effectLst>
                    <a:latin typeface="微软雅黑" panose="020B0503020204020204" pitchFamily="34" charset="-122"/>
                  </a:rPr>
                  <a:t>“</a:t>
                </a:r>
                <a:r>
                  <a:rPr kumimoji="0" lang="zh-CN" altLang="en-US" sz="1400">
                    <a:solidFill>
                      <a:srgbClr val="333333"/>
                    </a:solidFill>
                    <a:effectLst>
                      <a:outerShdw blurRad="38100" dist="38100" dir="2700000" algn="tl">
                        <a:srgbClr val="C0C0C0"/>
                      </a:outerShdw>
                    </a:effectLst>
                    <a:latin typeface="微软雅黑" panose="020B0503020204020204" pitchFamily="34" charset="-122"/>
                  </a:rPr>
                  <a:t>帐单结算”</a:t>
                </a:r>
              </a:p>
              <a:p>
                <a:pPr algn="ctr" eaLnBrk="0" hangingPunct="0">
                  <a:lnSpc>
                    <a:spcPct val="90000"/>
                  </a:lnSpc>
                </a:pPr>
                <a:r>
                  <a:rPr kumimoji="0" lang="zh-CN" altLang="en-US" sz="1400">
                    <a:solidFill>
                      <a:srgbClr val="333333"/>
                    </a:solidFill>
                    <a:effectLst>
                      <a:outerShdw blurRad="38100" dist="38100" dir="2700000" algn="tl">
                        <a:srgbClr val="C0C0C0"/>
                      </a:outerShdw>
                    </a:effectLst>
                    <a:latin typeface="微软雅黑" panose="020B0503020204020204" pitchFamily="34" charset="-122"/>
                  </a:rPr>
                  <a:t>开发小组</a:t>
                </a:r>
              </a:p>
            </p:txBody>
          </p:sp>
          <p:sp>
            <p:nvSpPr>
              <p:cNvPr id="16" name="Oval 55"/>
              <p:cNvSpPr>
                <a:spLocks noChangeArrowheads="1"/>
              </p:cNvSpPr>
              <p:nvPr/>
            </p:nvSpPr>
            <p:spPr bwMode="auto">
              <a:xfrm>
                <a:off x="4858" y="3162"/>
                <a:ext cx="553" cy="253"/>
              </a:xfrm>
              <a:prstGeom prst="ellipse">
                <a:avLst/>
              </a:prstGeom>
              <a:gradFill rotWithShape="0">
                <a:gsLst>
                  <a:gs pos="0">
                    <a:srgbClr val="33CCFF"/>
                  </a:gs>
                  <a:gs pos="100000">
                    <a:srgbClr val="2EB7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17" name="Rectangle 56"/>
              <p:cNvSpPr>
                <a:spLocks noChangeArrowheads="1"/>
              </p:cNvSpPr>
              <p:nvPr/>
            </p:nvSpPr>
            <p:spPr bwMode="auto">
              <a:xfrm>
                <a:off x="4887" y="3215"/>
                <a:ext cx="515" cy="148"/>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软件开发</a:t>
                </a:r>
              </a:p>
            </p:txBody>
          </p:sp>
          <p:sp>
            <p:nvSpPr>
              <p:cNvPr id="18" name="Oval 57"/>
              <p:cNvSpPr>
                <a:spLocks noChangeArrowheads="1"/>
              </p:cNvSpPr>
              <p:nvPr/>
            </p:nvSpPr>
            <p:spPr bwMode="auto">
              <a:xfrm>
                <a:off x="4858" y="3523"/>
                <a:ext cx="553" cy="251"/>
              </a:xfrm>
              <a:prstGeom prst="ellipse">
                <a:avLst/>
              </a:prstGeom>
              <a:gradFill rotWithShape="0">
                <a:gsLst>
                  <a:gs pos="0">
                    <a:srgbClr val="0066FF"/>
                  </a:gs>
                  <a:gs pos="100000">
                    <a:srgbClr val="005C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19" name="Rectangle 58"/>
              <p:cNvSpPr>
                <a:spLocks noChangeArrowheads="1"/>
              </p:cNvSpPr>
              <p:nvPr/>
            </p:nvSpPr>
            <p:spPr bwMode="auto">
              <a:xfrm>
                <a:off x="4883" y="3572"/>
                <a:ext cx="515" cy="148"/>
              </a:xfrm>
              <a:prstGeom prst="rect">
                <a:avLst/>
              </a:prstGeom>
              <a:noFill/>
              <a:ln w="9525">
                <a:noFill/>
                <a:miter lim="800000"/>
                <a:headEnd/>
                <a:tailEnd/>
              </a:ln>
              <a:effectLst/>
            </p:spPr>
            <p:txBody>
              <a:bodyPr wrap="none" lIns="49212" tIns="25400" rIns="49212" bIns="25400" anchor="ctr">
                <a:spAutoFit/>
              </a:bodyPr>
              <a:lstStyle>
                <a:lvl1pPr defTabSz="257175">
                  <a:defRPr kumimoji="1" sz="2400">
                    <a:solidFill>
                      <a:schemeClr val="tx1"/>
                    </a:solidFill>
                    <a:latin typeface="Calibri" panose="020F0502020204030204" pitchFamily="34" charset="0"/>
                    <a:ea typeface="微软雅黑" panose="020B0503020204020204" pitchFamily="34" charset="-122"/>
                  </a:defRPr>
                </a:lvl1pPr>
                <a:lvl2pPr marL="742950" indent="-285750" defTabSz="257175">
                  <a:defRPr kumimoji="1" sz="2400">
                    <a:solidFill>
                      <a:schemeClr val="tx1"/>
                    </a:solidFill>
                    <a:latin typeface="Calibri" panose="020F0502020204030204" pitchFamily="34" charset="0"/>
                    <a:ea typeface="微软雅黑" panose="020B0503020204020204" pitchFamily="34" charset="-122"/>
                  </a:defRPr>
                </a:lvl2pPr>
                <a:lvl3pPr marL="1143000" indent="-228600" defTabSz="257175">
                  <a:defRPr kumimoji="1" sz="2400">
                    <a:solidFill>
                      <a:schemeClr val="tx1"/>
                    </a:solidFill>
                    <a:latin typeface="Calibri" panose="020F0502020204030204" pitchFamily="34" charset="0"/>
                    <a:ea typeface="微软雅黑" panose="020B0503020204020204" pitchFamily="34" charset="-122"/>
                  </a:defRPr>
                </a:lvl3pPr>
                <a:lvl4pPr marL="1600200" indent="-228600" defTabSz="257175">
                  <a:defRPr kumimoji="1" sz="2400">
                    <a:solidFill>
                      <a:schemeClr val="tx1"/>
                    </a:solidFill>
                    <a:latin typeface="Calibri" panose="020F0502020204030204" pitchFamily="34" charset="0"/>
                    <a:ea typeface="微软雅黑" panose="020B0503020204020204" pitchFamily="34" charset="-122"/>
                  </a:defRPr>
                </a:lvl4pPr>
                <a:lvl5pPr marL="2057400" indent="-228600" defTabSz="257175">
                  <a:defRPr kumimoji="1" sz="2400">
                    <a:solidFill>
                      <a:schemeClr val="tx1"/>
                    </a:solidFill>
                    <a:latin typeface="Calibri" panose="020F0502020204030204" pitchFamily="34" charset="0"/>
                    <a:ea typeface="微软雅黑" panose="020B0503020204020204" pitchFamily="34" charset="-122"/>
                  </a:defRPr>
                </a:lvl5pPr>
                <a:lvl6pPr marL="25146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defTabSz="257175"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85000"/>
                  </a:lnSpc>
                </a:pPr>
                <a:r>
                  <a:rPr kumimoji="0" lang="zh-CN" altLang="en-US" sz="1400">
                    <a:solidFill>
                      <a:schemeClr val="bg1"/>
                    </a:solidFill>
                    <a:effectLst>
                      <a:outerShdw blurRad="38100" dist="38100" dir="2700000" algn="tl">
                        <a:srgbClr val="C0C0C0"/>
                      </a:outerShdw>
                    </a:effectLst>
                    <a:latin typeface="微软雅黑" panose="020B0503020204020204" pitchFamily="34" charset="-122"/>
                  </a:rPr>
                  <a:t>软件测试</a:t>
                </a:r>
              </a:p>
            </p:txBody>
          </p:sp>
          <p:grpSp>
            <p:nvGrpSpPr>
              <p:cNvPr id="20" name="Group 59"/>
              <p:cNvGrpSpPr>
                <a:grpSpLocks/>
              </p:cNvGrpSpPr>
              <p:nvPr/>
            </p:nvGrpSpPr>
            <p:grpSpPr bwMode="auto">
              <a:xfrm>
                <a:off x="4400" y="2865"/>
                <a:ext cx="553" cy="252"/>
                <a:chOff x="1130" y="2968"/>
                <a:chExt cx="568" cy="259"/>
              </a:xfrm>
            </p:grpSpPr>
            <p:sp>
              <p:nvSpPr>
                <p:cNvPr id="21" name="Oval 60"/>
                <p:cNvSpPr>
                  <a:spLocks noChangeArrowheads="1"/>
                </p:cNvSpPr>
                <p:nvPr/>
              </p:nvSpPr>
              <p:spPr bwMode="auto">
                <a:xfrm>
                  <a:off x="1130" y="2968"/>
                  <a:ext cx="568" cy="259"/>
                </a:xfrm>
                <a:prstGeom prst="ellipse">
                  <a:avLst/>
                </a:prstGeom>
                <a:gradFill rotWithShape="0">
                  <a:gsLst>
                    <a:gs pos="0">
                      <a:srgbClr val="33CC33"/>
                    </a:gs>
                    <a:gs pos="100000">
                      <a:srgbClr val="2EB72E"/>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400">
                    <a:latin typeface="微软雅黑" panose="020B0503020204020204" pitchFamily="34" charset="-122"/>
                  </a:endParaRPr>
                </a:p>
              </p:txBody>
            </p:sp>
            <p:sp>
              <p:nvSpPr>
                <p:cNvPr id="22" name="Rectangle 61"/>
                <p:cNvSpPr>
                  <a:spLocks noChangeArrowheads="1"/>
                </p:cNvSpPr>
                <p:nvPr/>
              </p:nvSpPr>
              <p:spPr bwMode="auto">
                <a:xfrm>
                  <a:off x="1163" y="3030"/>
                  <a:ext cx="526" cy="142"/>
                </a:xfrm>
                <a:prstGeom prst="rect">
                  <a:avLst/>
                </a:prstGeom>
                <a:noFill/>
                <a:ln w="9525">
                  <a:noFill/>
                  <a:miter lim="800000"/>
                  <a:headEnd/>
                  <a:tailEnd/>
                </a:ln>
                <a:effectLst/>
              </p:spPr>
              <p:txBody>
                <a:bodyPr wrap="none" lIns="49212" tIns="25400" rIns="49212" bIns="25400" anchor="ctr">
                  <a:spAutoFit/>
                </a:bodyPr>
                <a:lstStyle/>
                <a:p>
                  <a:pPr algn="ctr" defTabSz="257175" eaLnBrk="0" fontAlgn="auto" hangingPunct="0">
                    <a:lnSpc>
                      <a:spcPct val="75000"/>
                    </a:lnSpc>
                    <a:spcAft>
                      <a:spcPts val="0"/>
                    </a:spcAft>
                    <a:defRPr/>
                  </a:pPr>
                  <a:r>
                    <a:rPr kumimoji="0" lang="zh-CN" altLang="en-US" sz="1400">
                      <a:solidFill>
                        <a:schemeClr val="bg1"/>
                      </a:solidFill>
                      <a:effectLst>
                        <a:outerShdw blurRad="38100" dist="38100" dir="2700000" algn="tl">
                          <a:srgbClr val="C0C0C0"/>
                        </a:outerShdw>
                      </a:effectLst>
                      <a:latin typeface="微软雅黑" pitchFamily="34" charset="-122"/>
                    </a:rPr>
                    <a:t>程序管理</a:t>
                  </a:r>
                </a:p>
              </p:txBody>
            </p:sp>
          </p:grpSp>
        </p:grpSp>
      </p:grpSp>
    </p:spTree>
    <p:extLst>
      <p:ext uri="{BB962C8B-B14F-4D97-AF65-F5344CB8AC3E}">
        <p14:creationId xmlns:p14="http://schemas.microsoft.com/office/powerpoint/2010/main" val="1633605269"/>
      </p:ext>
    </p:extLst>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31980"/>
            <a:ext cx="809928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高效项目团队的特征</a:t>
            </a:r>
          </a:p>
        </p:txBody>
      </p:sp>
      <p:sp>
        <p:nvSpPr>
          <p:cNvPr id="4" name="幻灯片编号占位符 4"/>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884AB824-8694-425F-9A38-9753B9D8DDD9}" type="slidenum">
              <a:rPr kumimoji="0" lang="zh-CN" altLang="en-US" sz="1200">
                <a:solidFill>
                  <a:srgbClr val="D9D9D9"/>
                </a:solidFill>
                <a:latin typeface="Arial" panose="020B0604020202020204" pitchFamily="34" charset="0"/>
              </a:rPr>
              <a:pPr/>
              <a:t>25</a:t>
            </a:fld>
            <a:endParaRPr kumimoji="0" lang="zh-CN" altLang="en-US" sz="1200">
              <a:solidFill>
                <a:srgbClr val="D9D9D9"/>
              </a:solidFill>
              <a:latin typeface="Arial" panose="020B0604020202020204" pitchFamily="34" charset="0"/>
            </a:endParaRPr>
          </a:p>
        </p:txBody>
      </p:sp>
      <p:sp>
        <p:nvSpPr>
          <p:cNvPr id="5" name="矩形 3"/>
          <p:cNvSpPr>
            <a:spLocks noChangeArrowheads="1"/>
          </p:cNvSpPr>
          <p:nvPr/>
        </p:nvSpPr>
        <p:spPr bwMode="auto">
          <a:xfrm>
            <a:off x="718247" y="1810543"/>
            <a:ext cx="7543800" cy="235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365125" indent="-2730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377825" lvl="1" indent="-285750" algn="l">
              <a:lnSpc>
                <a:spcPct val="110000"/>
              </a:lnSpc>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营造一种支持性的人力资源环境（沟通，交流，团队学习）</a:t>
            </a:r>
            <a:endParaRPr kumimoji="0" lang="en-US" altLang="zh-CN" sz="2000" dirty="0">
              <a:latin typeface="宋体" panose="02010600030101010101" pitchFamily="2" charset="-122"/>
              <a:ea typeface="宋体" panose="02010600030101010101" pitchFamily="2" charset="-122"/>
            </a:endParaRPr>
          </a:p>
          <a:p>
            <a:pPr marL="377825" lvl="1" indent="-285750" algn="l">
              <a:lnSpc>
                <a:spcPct val="110000"/>
              </a:lnSpc>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团队成员的自豪感</a:t>
            </a:r>
            <a:endParaRPr kumimoji="0" lang="en-US" altLang="zh-CN" sz="2000" dirty="0">
              <a:latin typeface="宋体" panose="02010600030101010101" pitchFamily="2" charset="-122"/>
              <a:ea typeface="宋体" panose="02010600030101010101" pitchFamily="2" charset="-122"/>
            </a:endParaRPr>
          </a:p>
          <a:p>
            <a:pPr marL="377825" lvl="1" indent="-285750" algn="l">
              <a:lnSpc>
                <a:spcPct val="110000"/>
              </a:lnSpc>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让每一位成员的才能与角色相匹配</a:t>
            </a:r>
            <a:endParaRPr kumimoji="0" lang="en-US" altLang="zh-CN" sz="2000" dirty="0">
              <a:latin typeface="宋体" panose="02010600030101010101" pitchFamily="2" charset="-122"/>
              <a:ea typeface="宋体" panose="02010600030101010101" pitchFamily="2" charset="-122"/>
            </a:endParaRPr>
          </a:p>
          <a:p>
            <a:pPr marL="377825" lvl="1" indent="-285750" algn="l">
              <a:lnSpc>
                <a:spcPct val="110000"/>
              </a:lnSpc>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设定具有挑战性的团队目标</a:t>
            </a:r>
            <a:endParaRPr kumimoji="0" lang="en-US" altLang="zh-CN" sz="2000" dirty="0">
              <a:latin typeface="宋体" panose="02010600030101010101" pitchFamily="2" charset="-122"/>
              <a:ea typeface="宋体" panose="02010600030101010101" pitchFamily="2" charset="-122"/>
            </a:endParaRPr>
          </a:p>
          <a:p>
            <a:pPr marL="377825" lvl="1" indent="-285750" algn="l">
              <a:lnSpc>
                <a:spcPct val="110000"/>
              </a:lnSpc>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正确的绩效评估</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7035" y="2933945"/>
            <a:ext cx="3941930" cy="390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http://www.taopic.com/uploads/allimg/120211/6380-1202111zf43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0312" y="4239090"/>
            <a:ext cx="2941638" cy="225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658749"/>
      </p:ext>
    </p:extLst>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503265" y="281735"/>
            <a:ext cx="780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840" tIns="44623" rIns="90840" bIns="44623" anchor="b"/>
          <a:lstStyle/>
          <a:p>
            <a:pPr algn="l" eaLnBrk="0" hangingPunct="0"/>
            <a:r>
              <a:rPr lang="en-GB" altLang="zh-CN" sz="4000" dirty="0">
                <a:solidFill>
                  <a:srgbClr val="0000FF"/>
                </a:solidFill>
                <a:cs typeface="Times New Roman" pitchFamily="18" charset="0"/>
              </a:rPr>
              <a:t>Group organization</a:t>
            </a:r>
          </a:p>
        </p:txBody>
      </p:sp>
      <p:sp>
        <p:nvSpPr>
          <p:cNvPr id="373763" name="Rectangle 3"/>
          <p:cNvSpPr>
            <a:spLocks noChangeArrowheads="1"/>
          </p:cNvSpPr>
          <p:nvPr/>
        </p:nvSpPr>
        <p:spPr bwMode="auto">
          <a:xfrm>
            <a:off x="532910" y="1728065"/>
            <a:ext cx="50292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840" tIns="44623" rIns="90840" bIns="44623"/>
          <a:lstStyle/>
          <a:p>
            <a:pPr marL="469900" indent="-469900" algn="l" eaLnBrk="0" hangingPunct="0">
              <a:spcBef>
                <a:spcPct val="20000"/>
              </a:spcBef>
              <a:buClr>
                <a:srgbClr val="FF0066"/>
              </a:buClr>
              <a:buFont typeface="Wingdings" pitchFamily="2" charset="2"/>
              <a:buChar char="o"/>
            </a:pPr>
            <a:r>
              <a:rPr lang="en-GB" altLang="zh-CN" sz="2800" dirty="0">
                <a:solidFill>
                  <a:schemeClr val="tx1"/>
                </a:solidFill>
              </a:rPr>
              <a:t>Small software engineering groups are usually organised informally without a rigid structure.</a:t>
            </a:r>
          </a:p>
        </p:txBody>
      </p:sp>
      <p:sp>
        <p:nvSpPr>
          <p:cNvPr id="373764" name="Rectangle 4"/>
          <p:cNvSpPr>
            <a:spLocks noChangeArrowheads="1"/>
          </p:cNvSpPr>
          <p:nvPr/>
        </p:nvSpPr>
        <p:spPr bwMode="auto">
          <a:xfrm>
            <a:off x="4032250" y="3924300"/>
            <a:ext cx="4587875"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165" tIns="46748" rIns="95165" bIns="46748"/>
          <a:lstStyle/>
          <a:p>
            <a:pPr marL="469900" indent="-469900" algn="l" eaLnBrk="0" hangingPunct="0">
              <a:spcBef>
                <a:spcPct val="20000"/>
              </a:spcBef>
              <a:buClr>
                <a:srgbClr val="FF0066"/>
              </a:buClr>
              <a:buFont typeface="Wingdings" pitchFamily="2" charset="2"/>
              <a:buChar char="o"/>
            </a:pPr>
            <a:r>
              <a:rPr lang="en-GB" altLang="zh-CN" sz="2800" dirty="0">
                <a:solidFill>
                  <a:schemeClr val="tx1"/>
                </a:solidFill>
              </a:rPr>
              <a:t>For large projects, there may be a hierarchical structure where different groups are responsible for different sub-projects.</a:t>
            </a:r>
          </a:p>
          <a:p>
            <a:pPr marL="469900" indent="-469900" algn="l" eaLnBrk="0" hangingPunct="0">
              <a:spcBef>
                <a:spcPct val="20000"/>
              </a:spcBef>
              <a:buClr>
                <a:schemeClr val="accent2"/>
              </a:buClr>
              <a:buFont typeface="Wingdings" pitchFamily="2" charset="2"/>
              <a:buChar char="o"/>
            </a:pPr>
            <a:endParaRPr lang="en-US" altLang="en-GB" sz="2600" b="0" dirty="0">
              <a:solidFill>
                <a:schemeClr val="tx1"/>
              </a:solidFill>
              <a:latin typeface="Verdana" pitchFamily="34" charset="0"/>
            </a:endParaRPr>
          </a:p>
        </p:txBody>
      </p:sp>
      <p:pic>
        <p:nvPicPr>
          <p:cNvPr id="373765" name="Picture 5" descr="MCPE03329A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1738" y="1628775"/>
            <a:ext cx="2362200" cy="179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3766" name="Picture 6" descr="MCBD19629_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8" y="3424238"/>
            <a:ext cx="2927350" cy="343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21550" y="367770"/>
            <a:ext cx="8001000" cy="1216025"/>
          </a:xfrm>
          <a:noFill/>
        </p:spPr>
        <p:txBody>
          <a:bodyPr lIns="90488" tIns="44450" rIns="90488" bIns="44450" anchor="t"/>
          <a:lstStyle/>
          <a:p>
            <a:r>
              <a:rPr lang="en-US" altLang="zh-CN" sz="4000" b="1" dirty="0">
                <a:solidFill>
                  <a:srgbClr val="0000FF"/>
                </a:solidFill>
                <a:latin typeface="Times New Roman" pitchFamily="18" charset="0"/>
                <a:cs typeface="Times New Roman" pitchFamily="18" charset="0"/>
              </a:rPr>
              <a:t>What is an organization?</a:t>
            </a:r>
          </a:p>
        </p:txBody>
      </p:sp>
      <p:sp>
        <p:nvSpPr>
          <p:cNvPr id="25603" name="Rectangle 3"/>
          <p:cNvSpPr>
            <a:spLocks noGrp="1" noChangeArrowheads="1"/>
          </p:cNvSpPr>
          <p:nvPr>
            <p:ph type="body" idx="1"/>
          </p:nvPr>
        </p:nvSpPr>
        <p:spPr>
          <a:noFill/>
        </p:spPr>
        <p:txBody>
          <a:bodyPr lIns="90488" tIns="44450" rIns="90488" bIns="44450"/>
          <a:lstStyle/>
          <a:p>
            <a:pPr marL="0" indent="0">
              <a:buFont typeface="Wingdings" pitchFamily="2" charset="2"/>
              <a:buNone/>
            </a:pPr>
            <a:r>
              <a:rPr lang="en-US" altLang="zh-CN" sz="2800" b="1" dirty="0">
                <a:latin typeface="Times New Roman" pitchFamily="18" charset="0"/>
              </a:rPr>
              <a:t>An </a:t>
            </a:r>
            <a:r>
              <a:rPr lang="en-US" altLang="zh-CN" sz="2800" b="1" dirty="0" err="1">
                <a:latin typeface="Times New Roman" pitchFamily="18" charset="0"/>
              </a:rPr>
              <a:t>organisation</a:t>
            </a:r>
            <a:r>
              <a:rPr lang="en-US" altLang="zh-CN" sz="2800" b="1" dirty="0">
                <a:latin typeface="Times New Roman" pitchFamily="18" charset="0"/>
              </a:rPr>
              <a:t> is</a:t>
            </a:r>
          </a:p>
          <a:p>
            <a:pPr marL="0" indent="0" algn="ctr">
              <a:buFont typeface="Wingdings" pitchFamily="2" charset="2"/>
              <a:buNone/>
            </a:pPr>
            <a:r>
              <a:rPr lang="en-US" altLang="zh-CN" sz="2800" b="1" i="1" dirty="0">
                <a:solidFill>
                  <a:srgbClr val="FF0000"/>
                </a:solidFill>
                <a:latin typeface="Times New Roman" pitchFamily="18" charset="0"/>
              </a:rPr>
              <a:t>a group of resources established for a particular purpose.</a:t>
            </a:r>
            <a:endParaRPr lang="en-US" altLang="zh-CN" sz="2800" b="1" dirty="0">
              <a:solidFill>
                <a:srgbClr val="FF0000"/>
              </a:solidFill>
              <a:latin typeface="Times New Roman" pitchFamily="18" charset="0"/>
            </a:endParaRPr>
          </a:p>
          <a:p>
            <a:pPr marL="0" indent="0">
              <a:buFont typeface="Wingdings" pitchFamily="2" charset="2"/>
              <a:buNone/>
            </a:pPr>
            <a:endParaRPr lang="en-US" altLang="zh-CN" sz="2800" b="1" dirty="0">
              <a:solidFill>
                <a:srgbClr val="FF0000"/>
              </a:solidFill>
              <a:latin typeface="Times New Roman" pitchFamily="18" charset="0"/>
            </a:endParaRPr>
          </a:p>
          <a:p>
            <a:pPr marL="0" indent="0">
              <a:lnSpc>
                <a:spcPct val="150000"/>
              </a:lnSpc>
              <a:buFont typeface="Wingdings" pitchFamily="2" charset="2"/>
              <a:buNone/>
            </a:pPr>
            <a:r>
              <a:rPr lang="en-US" altLang="zh-CN" sz="2800" b="1" dirty="0">
                <a:latin typeface="Times New Roman" pitchFamily="18" charset="0"/>
              </a:rPr>
              <a:t>A person (group of people) recognizes a need for a particular product/service and an organization is established to meet that need.</a:t>
            </a:r>
          </a:p>
        </p:txBody>
      </p:sp>
    </p:spTree>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31540" y="304800"/>
            <a:ext cx="8001000" cy="1216025"/>
          </a:xfrm>
          <a:noFill/>
        </p:spPr>
        <p:txBody>
          <a:bodyPr lIns="90488" tIns="44450" rIns="90488" bIns="44450" anchor="t"/>
          <a:lstStyle/>
          <a:p>
            <a:r>
              <a:rPr lang="en-US" altLang="zh-CN" sz="4000" b="1" dirty="0">
                <a:solidFill>
                  <a:srgbClr val="0000FF"/>
                </a:solidFill>
                <a:latin typeface="Times New Roman" pitchFamily="18" charset="0"/>
                <a:cs typeface="Times New Roman" pitchFamily="18" charset="0"/>
              </a:rPr>
              <a:t>Organizational hierarchy</a:t>
            </a:r>
          </a:p>
        </p:txBody>
      </p:sp>
      <p:grpSp>
        <p:nvGrpSpPr>
          <p:cNvPr id="26627" name="Group 8"/>
          <p:cNvGrpSpPr>
            <a:grpSpLocks/>
          </p:cNvGrpSpPr>
          <p:nvPr/>
        </p:nvGrpSpPr>
        <p:grpSpPr bwMode="auto">
          <a:xfrm>
            <a:off x="284655" y="1763713"/>
            <a:ext cx="8832850" cy="4794250"/>
            <a:chOff x="364" y="144"/>
            <a:chExt cx="5564" cy="3984"/>
          </a:xfrm>
        </p:grpSpPr>
        <p:pic>
          <p:nvPicPr>
            <p:cNvPr id="26628"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 y="144"/>
              <a:ext cx="5564" cy="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 y="2256"/>
              <a:ext cx="5564" cy="1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476250" y="0"/>
            <a:ext cx="8229600" cy="1139825"/>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zh-CN" sz="4000" b="1">
                <a:solidFill>
                  <a:srgbClr val="0000FF"/>
                </a:solidFill>
                <a:latin typeface="Times New Roman" pitchFamily="18" charset="0"/>
                <a:cs typeface="Times New Roman" pitchFamily="18" charset="0"/>
              </a:rPr>
              <a:t>Software organization</a:t>
            </a:r>
          </a:p>
        </p:txBody>
      </p:sp>
      <p:sp>
        <p:nvSpPr>
          <p:cNvPr id="28675" name="Text Box 3"/>
          <p:cNvSpPr txBox="1">
            <a:spLocks noChangeArrowheads="1"/>
          </p:cNvSpPr>
          <p:nvPr/>
        </p:nvSpPr>
        <p:spPr bwMode="auto">
          <a:xfrm>
            <a:off x="3048000" y="1136650"/>
            <a:ext cx="3429000" cy="528638"/>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800">
                <a:solidFill>
                  <a:schemeClr val="tx1"/>
                </a:solidFill>
              </a:rPr>
              <a:t>Software manager</a:t>
            </a:r>
          </a:p>
        </p:txBody>
      </p:sp>
      <p:sp>
        <p:nvSpPr>
          <p:cNvPr id="28676" name="Text Box 4"/>
          <p:cNvSpPr txBox="1">
            <a:spLocks noChangeArrowheads="1"/>
          </p:cNvSpPr>
          <p:nvPr/>
        </p:nvSpPr>
        <p:spPr bwMode="auto">
          <a:xfrm>
            <a:off x="1600200" y="2351088"/>
            <a:ext cx="2133600" cy="955675"/>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800">
                <a:solidFill>
                  <a:schemeClr val="tx1"/>
                </a:solidFill>
              </a:rPr>
              <a:t>Sub-project</a:t>
            </a:r>
          </a:p>
          <a:p>
            <a:pPr algn="l" eaLnBrk="1" hangingPunct="1"/>
            <a:r>
              <a:rPr lang="en-US" altLang="zh-CN" sz="2800">
                <a:solidFill>
                  <a:schemeClr val="tx1"/>
                </a:solidFill>
              </a:rPr>
              <a:t>manager</a:t>
            </a:r>
          </a:p>
        </p:txBody>
      </p:sp>
      <p:sp>
        <p:nvSpPr>
          <p:cNvPr id="28677" name="Text Box 5"/>
          <p:cNvSpPr txBox="1">
            <a:spLocks noChangeArrowheads="1"/>
          </p:cNvSpPr>
          <p:nvPr/>
        </p:nvSpPr>
        <p:spPr bwMode="auto">
          <a:xfrm>
            <a:off x="3962400" y="2386013"/>
            <a:ext cx="2133600" cy="955675"/>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800">
                <a:solidFill>
                  <a:schemeClr val="tx1"/>
                </a:solidFill>
              </a:rPr>
              <a:t>Sub-project</a:t>
            </a:r>
          </a:p>
          <a:p>
            <a:pPr algn="l" eaLnBrk="1" hangingPunct="1"/>
            <a:r>
              <a:rPr lang="en-US" altLang="zh-CN" sz="2800">
                <a:solidFill>
                  <a:schemeClr val="tx1"/>
                </a:solidFill>
              </a:rPr>
              <a:t>manager</a:t>
            </a:r>
          </a:p>
        </p:txBody>
      </p:sp>
      <p:sp>
        <p:nvSpPr>
          <p:cNvPr id="28678" name="Text Box 6"/>
          <p:cNvSpPr txBox="1">
            <a:spLocks noChangeArrowheads="1"/>
          </p:cNvSpPr>
          <p:nvPr/>
        </p:nvSpPr>
        <p:spPr bwMode="auto">
          <a:xfrm>
            <a:off x="6957265" y="2386013"/>
            <a:ext cx="2133600" cy="955675"/>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800">
                <a:solidFill>
                  <a:schemeClr val="tx1"/>
                </a:solidFill>
              </a:rPr>
              <a:t>Sub-project</a:t>
            </a:r>
          </a:p>
          <a:p>
            <a:pPr algn="l" eaLnBrk="1" hangingPunct="1"/>
            <a:r>
              <a:rPr lang="en-US" altLang="zh-CN" sz="2800">
                <a:solidFill>
                  <a:schemeClr val="tx1"/>
                </a:solidFill>
              </a:rPr>
              <a:t>manager</a:t>
            </a:r>
          </a:p>
        </p:txBody>
      </p:sp>
      <p:sp>
        <p:nvSpPr>
          <p:cNvPr id="28679" name="Text Box 7"/>
          <p:cNvSpPr txBox="1">
            <a:spLocks noChangeArrowheads="1"/>
          </p:cNvSpPr>
          <p:nvPr/>
        </p:nvSpPr>
        <p:spPr bwMode="auto">
          <a:xfrm>
            <a:off x="0" y="2351088"/>
            <a:ext cx="1219200" cy="955675"/>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800">
                <a:solidFill>
                  <a:schemeClr val="tx1"/>
                </a:solidFill>
              </a:rPr>
              <a:t>Audit</a:t>
            </a:r>
          </a:p>
          <a:p>
            <a:pPr algn="l" eaLnBrk="1" hangingPunct="1"/>
            <a:r>
              <a:rPr lang="en-US" altLang="zh-CN" sz="2800">
                <a:solidFill>
                  <a:schemeClr val="tx1"/>
                </a:solidFill>
              </a:rPr>
              <a:t>group</a:t>
            </a:r>
          </a:p>
        </p:txBody>
      </p:sp>
      <p:sp>
        <p:nvSpPr>
          <p:cNvPr id="28680" name="Line 8"/>
          <p:cNvSpPr>
            <a:spLocks noChangeShapeType="1"/>
          </p:cNvSpPr>
          <p:nvPr/>
        </p:nvSpPr>
        <p:spPr bwMode="auto">
          <a:xfrm>
            <a:off x="6248400" y="2808288"/>
            <a:ext cx="609600" cy="0"/>
          </a:xfrm>
          <a:prstGeom prst="line">
            <a:avLst/>
          </a:prstGeom>
          <a:noFill/>
          <a:ln w="508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1" name="Line 9"/>
          <p:cNvSpPr>
            <a:spLocks noChangeShapeType="1"/>
          </p:cNvSpPr>
          <p:nvPr/>
        </p:nvSpPr>
        <p:spPr bwMode="auto">
          <a:xfrm>
            <a:off x="1295400" y="2808288"/>
            <a:ext cx="304800" cy="0"/>
          </a:xfrm>
          <a:prstGeom prst="line">
            <a:avLst/>
          </a:prstGeom>
          <a:noFill/>
          <a:ln w="508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2" name="Line 10"/>
          <p:cNvSpPr>
            <a:spLocks noChangeShapeType="1"/>
          </p:cNvSpPr>
          <p:nvPr/>
        </p:nvSpPr>
        <p:spPr bwMode="auto">
          <a:xfrm>
            <a:off x="4800600" y="1665288"/>
            <a:ext cx="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3" name="Line 11"/>
          <p:cNvSpPr>
            <a:spLocks noChangeShapeType="1"/>
          </p:cNvSpPr>
          <p:nvPr/>
        </p:nvSpPr>
        <p:spPr bwMode="auto">
          <a:xfrm>
            <a:off x="4800600" y="1665288"/>
            <a:ext cx="3276600" cy="762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4" name="Line 12"/>
          <p:cNvSpPr>
            <a:spLocks noChangeShapeType="1"/>
          </p:cNvSpPr>
          <p:nvPr/>
        </p:nvSpPr>
        <p:spPr bwMode="auto">
          <a:xfrm flipH="1">
            <a:off x="2667000" y="1665288"/>
            <a:ext cx="2133600" cy="685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5" name="Text Box 13"/>
          <p:cNvSpPr txBox="1">
            <a:spLocks noChangeArrowheads="1"/>
          </p:cNvSpPr>
          <p:nvPr/>
        </p:nvSpPr>
        <p:spPr bwMode="auto">
          <a:xfrm>
            <a:off x="1447800" y="4256088"/>
            <a:ext cx="1219200" cy="138271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800">
                <a:solidFill>
                  <a:schemeClr val="tx1"/>
                </a:solidFill>
              </a:rPr>
              <a:t>Group 2</a:t>
            </a:r>
          </a:p>
          <a:p>
            <a:pPr algn="l" eaLnBrk="1" hangingPunct="1"/>
            <a:endParaRPr lang="zh-CN" altLang="en-US" sz="2800">
              <a:solidFill>
                <a:schemeClr val="tx1"/>
              </a:solidFill>
            </a:endParaRPr>
          </a:p>
        </p:txBody>
      </p:sp>
      <p:sp>
        <p:nvSpPr>
          <p:cNvPr id="28686" name="Text Box 14"/>
          <p:cNvSpPr txBox="1">
            <a:spLocks noChangeArrowheads="1"/>
          </p:cNvSpPr>
          <p:nvPr/>
        </p:nvSpPr>
        <p:spPr bwMode="auto">
          <a:xfrm>
            <a:off x="2895600" y="4256088"/>
            <a:ext cx="1219200" cy="138271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800">
                <a:solidFill>
                  <a:schemeClr val="tx1"/>
                </a:solidFill>
              </a:rPr>
              <a:t>Group 3</a:t>
            </a:r>
          </a:p>
          <a:p>
            <a:pPr algn="l" eaLnBrk="1" hangingPunct="1"/>
            <a:endParaRPr lang="zh-CN" altLang="en-US" sz="2800">
              <a:solidFill>
                <a:schemeClr val="tx1"/>
              </a:solidFill>
            </a:endParaRPr>
          </a:p>
        </p:txBody>
      </p:sp>
      <p:sp>
        <p:nvSpPr>
          <p:cNvPr id="28687" name="Text Box 15"/>
          <p:cNvSpPr txBox="1">
            <a:spLocks noChangeArrowheads="1"/>
          </p:cNvSpPr>
          <p:nvPr/>
        </p:nvSpPr>
        <p:spPr bwMode="auto">
          <a:xfrm>
            <a:off x="5791200" y="4256088"/>
            <a:ext cx="1219200" cy="138271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800">
                <a:solidFill>
                  <a:schemeClr val="tx1"/>
                </a:solidFill>
              </a:rPr>
              <a:t>Group 2</a:t>
            </a:r>
          </a:p>
          <a:p>
            <a:pPr eaLnBrk="1" hangingPunct="1"/>
            <a:endParaRPr lang="zh-CN" altLang="en-US" sz="2800">
              <a:solidFill>
                <a:schemeClr val="tx1"/>
              </a:solidFill>
            </a:endParaRPr>
          </a:p>
        </p:txBody>
      </p:sp>
      <p:sp>
        <p:nvSpPr>
          <p:cNvPr id="28688" name="Text Box 16"/>
          <p:cNvSpPr txBox="1">
            <a:spLocks noChangeArrowheads="1"/>
          </p:cNvSpPr>
          <p:nvPr/>
        </p:nvSpPr>
        <p:spPr bwMode="auto">
          <a:xfrm>
            <a:off x="4343400" y="4256088"/>
            <a:ext cx="1219200" cy="138271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800">
                <a:solidFill>
                  <a:schemeClr val="tx1"/>
                </a:solidFill>
              </a:rPr>
              <a:t>Group 1</a:t>
            </a:r>
          </a:p>
          <a:p>
            <a:pPr algn="l" eaLnBrk="1" hangingPunct="1"/>
            <a:endParaRPr lang="zh-CN" altLang="en-US" sz="2800">
              <a:solidFill>
                <a:schemeClr val="tx1"/>
              </a:solidFill>
            </a:endParaRPr>
          </a:p>
        </p:txBody>
      </p:sp>
      <p:sp>
        <p:nvSpPr>
          <p:cNvPr id="28689" name="Text Box 17"/>
          <p:cNvSpPr txBox="1">
            <a:spLocks noChangeArrowheads="1"/>
          </p:cNvSpPr>
          <p:nvPr/>
        </p:nvSpPr>
        <p:spPr bwMode="auto">
          <a:xfrm>
            <a:off x="7315200" y="4256088"/>
            <a:ext cx="1219200" cy="138271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800">
                <a:solidFill>
                  <a:schemeClr val="tx1"/>
                </a:solidFill>
              </a:rPr>
              <a:t>Group 3</a:t>
            </a:r>
          </a:p>
          <a:p>
            <a:pPr algn="l" eaLnBrk="1" hangingPunct="1"/>
            <a:endParaRPr lang="zh-CN" altLang="en-US" sz="2800">
              <a:solidFill>
                <a:schemeClr val="tx1"/>
              </a:solidFill>
            </a:endParaRPr>
          </a:p>
        </p:txBody>
      </p:sp>
      <p:sp>
        <p:nvSpPr>
          <p:cNvPr id="28690" name="Text Box 18"/>
          <p:cNvSpPr txBox="1">
            <a:spLocks noChangeArrowheads="1"/>
          </p:cNvSpPr>
          <p:nvPr/>
        </p:nvSpPr>
        <p:spPr bwMode="auto">
          <a:xfrm>
            <a:off x="0" y="4256088"/>
            <a:ext cx="1219200" cy="138271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800">
                <a:solidFill>
                  <a:schemeClr val="tx1"/>
                </a:solidFill>
              </a:rPr>
              <a:t>Group 1</a:t>
            </a:r>
          </a:p>
          <a:p>
            <a:pPr algn="l" eaLnBrk="1" hangingPunct="1"/>
            <a:endParaRPr lang="zh-CN" altLang="en-US" sz="2800">
              <a:solidFill>
                <a:schemeClr val="tx1"/>
              </a:solidFill>
            </a:endParaRPr>
          </a:p>
        </p:txBody>
      </p:sp>
      <p:sp>
        <p:nvSpPr>
          <p:cNvPr id="28691" name="Line 19"/>
          <p:cNvSpPr>
            <a:spLocks noChangeShapeType="1"/>
          </p:cNvSpPr>
          <p:nvPr/>
        </p:nvSpPr>
        <p:spPr bwMode="auto">
          <a:xfrm flipH="1">
            <a:off x="2057400" y="3341688"/>
            <a:ext cx="457200" cy="990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2" name="Line 20"/>
          <p:cNvSpPr>
            <a:spLocks noChangeShapeType="1"/>
          </p:cNvSpPr>
          <p:nvPr/>
        </p:nvSpPr>
        <p:spPr bwMode="auto">
          <a:xfrm>
            <a:off x="2514600" y="3341688"/>
            <a:ext cx="1143000" cy="914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3" name="Line 21"/>
          <p:cNvSpPr>
            <a:spLocks noChangeShapeType="1"/>
          </p:cNvSpPr>
          <p:nvPr/>
        </p:nvSpPr>
        <p:spPr bwMode="auto">
          <a:xfrm flipH="1">
            <a:off x="533400" y="3341688"/>
            <a:ext cx="1981200" cy="914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4" name="Line 22"/>
          <p:cNvSpPr>
            <a:spLocks noChangeShapeType="1"/>
          </p:cNvSpPr>
          <p:nvPr/>
        </p:nvSpPr>
        <p:spPr bwMode="auto">
          <a:xfrm flipH="1">
            <a:off x="6400800" y="3341688"/>
            <a:ext cx="1295400" cy="914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5" name="Line 23"/>
          <p:cNvSpPr>
            <a:spLocks noChangeShapeType="1"/>
          </p:cNvSpPr>
          <p:nvPr/>
        </p:nvSpPr>
        <p:spPr bwMode="auto">
          <a:xfrm>
            <a:off x="7696200" y="3341688"/>
            <a:ext cx="381000" cy="914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6" name="Line 24"/>
          <p:cNvSpPr>
            <a:spLocks noChangeShapeType="1"/>
          </p:cNvSpPr>
          <p:nvPr/>
        </p:nvSpPr>
        <p:spPr bwMode="auto">
          <a:xfrm flipH="1">
            <a:off x="4876800" y="3341688"/>
            <a:ext cx="2819400" cy="914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7" name="Line 25"/>
          <p:cNvSpPr>
            <a:spLocks noChangeShapeType="1"/>
          </p:cNvSpPr>
          <p:nvPr/>
        </p:nvSpPr>
        <p:spPr bwMode="auto">
          <a:xfrm>
            <a:off x="4495800" y="3722688"/>
            <a:ext cx="609600" cy="0"/>
          </a:xfrm>
          <a:prstGeom prst="line">
            <a:avLst/>
          </a:prstGeom>
          <a:noFill/>
          <a:ln w="508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98" name="Text Box 26"/>
          <p:cNvSpPr txBox="1">
            <a:spLocks noChangeArrowheads="1"/>
          </p:cNvSpPr>
          <p:nvPr/>
        </p:nvSpPr>
        <p:spPr bwMode="auto">
          <a:xfrm>
            <a:off x="0" y="5769260"/>
            <a:ext cx="91440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800" dirty="0">
                <a:solidFill>
                  <a:schemeClr val="tx1"/>
                </a:solidFill>
                <a:cs typeface="Times New Roman" panose="02020603050405020304" pitchFamily="18" charset="0"/>
              </a:rPr>
              <a:t>A manager often directly manages </a:t>
            </a:r>
            <a:r>
              <a:rPr lang="en-US" altLang="zh-CN" sz="2800" dirty="0">
                <a:cs typeface="Times New Roman" panose="02020603050405020304" pitchFamily="18" charset="0"/>
              </a:rPr>
              <a:t>6~9</a:t>
            </a:r>
            <a:r>
              <a:rPr lang="en-US" altLang="zh-CN" sz="2800" dirty="0">
                <a:solidFill>
                  <a:schemeClr val="tx1"/>
                </a:solidFill>
                <a:cs typeface="Times New Roman" panose="02020603050405020304" pitchFamily="18" charset="0"/>
              </a:rPr>
              <a:t> persons.</a:t>
            </a:r>
          </a:p>
          <a:p>
            <a:pPr algn="l" eaLnBrk="1" hangingPunct="1">
              <a:spcBef>
                <a:spcPct val="50000"/>
              </a:spcBef>
            </a:pPr>
            <a:r>
              <a:rPr lang="en-US" altLang="zh-CN" sz="2800" dirty="0">
                <a:solidFill>
                  <a:schemeClr val="tx1"/>
                </a:solidFill>
                <a:cs typeface="Times New Roman" panose="02020603050405020304" pitchFamily="18" charset="0"/>
              </a:rPr>
              <a:t>A team often consists of  </a:t>
            </a:r>
            <a:r>
              <a:rPr lang="en-US" altLang="zh-CN" sz="2800" dirty="0">
                <a:cs typeface="Times New Roman" panose="02020603050405020304" pitchFamily="18" charset="0"/>
              </a:rPr>
              <a:t>30~50</a:t>
            </a:r>
            <a:r>
              <a:rPr lang="en-US" altLang="zh-CN" sz="2800" dirty="0">
                <a:solidFill>
                  <a:schemeClr val="tx1"/>
                </a:solidFill>
                <a:cs typeface="Times New Roman" panose="02020603050405020304" pitchFamily="18" charset="0"/>
              </a:rPr>
              <a:t> persons.</a:t>
            </a:r>
          </a:p>
        </p:txBody>
      </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701675" y="549275"/>
            <a:ext cx="35163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a:solidFill>
                  <a:srgbClr val="0000FF"/>
                </a:solidFill>
                <a:cs typeface="Times New Roman" pitchFamily="18" charset="0"/>
              </a:rPr>
              <a:t>Today’s Outline</a:t>
            </a:r>
          </a:p>
        </p:txBody>
      </p:sp>
      <p:sp>
        <p:nvSpPr>
          <p:cNvPr id="5123" name="Rectangle 3"/>
          <p:cNvSpPr>
            <a:spLocks noChangeArrowheads="1"/>
          </p:cNvSpPr>
          <p:nvPr/>
        </p:nvSpPr>
        <p:spPr bwMode="auto">
          <a:xfrm>
            <a:off x="228600" y="2819400"/>
            <a:ext cx="91440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lnSpc>
                <a:spcPct val="80000"/>
              </a:lnSpc>
              <a:spcBef>
                <a:spcPct val="20000"/>
              </a:spcBef>
              <a:buClr>
                <a:schemeClr val="accent2"/>
              </a:buClr>
              <a:buFont typeface="Wingdings" pitchFamily="2" charset="2"/>
              <a:buChar char="o"/>
            </a:pPr>
            <a:endParaRPr lang="zh-CN" altLang="en-US" sz="3000" b="0">
              <a:solidFill>
                <a:schemeClr val="tx1"/>
              </a:solidFill>
              <a:latin typeface="Verdana" pitchFamily="34" charset="0"/>
            </a:endParaRPr>
          </a:p>
        </p:txBody>
      </p:sp>
      <p:sp>
        <p:nvSpPr>
          <p:cNvPr id="5124" name="Rectangle 4"/>
          <p:cNvSpPr>
            <a:spLocks noChangeArrowheads="1"/>
          </p:cNvSpPr>
          <p:nvPr/>
        </p:nvSpPr>
        <p:spPr bwMode="auto">
          <a:xfrm>
            <a:off x="566554" y="1752600"/>
            <a:ext cx="8577445"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rPr>
              <a:t>Team and organization (</a:t>
            </a:r>
            <a:r>
              <a:rPr lang="zh-CN" altLang="en-US" sz="2800" dirty="0">
                <a:solidFill>
                  <a:schemeClr val="tx1"/>
                </a:solidFill>
              </a:rPr>
              <a:t>管人）</a:t>
            </a:r>
            <a:endParaRPr lang="en-US" altLang="zh-CN" sz="2800" dirty="0">
              <a:solidFill>
                <a:schemeClr val="tx1"/>
              </a:solidFill>
            </a:endParaRPr>
          </a:p>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rPr>
              <a:t>Communication </a:t>
            </a:r>
            <a:r>
              <a:rPr lang="zh-CN" altLang="en-US" sz="2800" dirty="0">
                <a:solidFill>
                  <a:schemeClr val="tx1"/>
                </a:solidFill>
              </a:rPr>
              <a:t>（管交流）</a:t>
            </a:r>
            <a:endParaRPr lang="en-US" altLang="zh-CN" sz="2800" dirty="0">
              <a:solidFill>
                <a:schemeClr val="tx1"/>
              </a:solidFill>
            </a:endParaRPr>
          </a:p>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sym typeface="Marlett" pitchFamily="2" charset="2"/>
              </a:rPr>
              <a:t>Configuration management</a:t>
            </a:r>
            <a:r>
              <a:rPr lang="zh-CN" altLang="en-US" sz="2800" dirty="0">
                <a:solidFill>
                  <a:schemeClr val="tx1"/>
                </a:solidFill>
                <a:sym typeface="Marlett" pitchFamily="2" charset="2"/>
              </a:rPr>
              <a:t>（管配置）</a:t>
            </a:r>
            <a:endParaRPr lang="en-US" altLang="zh-CN" sz="2800" dirty="0">
              <a:solidFill>
                <a:schemeClr val="tx1"/>
              </a:solidFill>
            </a:endParaRPr>
          </a:p>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sym typeface="Marlett" pitchFamily="2" charset="2"/>
              </a:rPr>
              <a:t>Management standards</a:t>
            </a:r>
            <a:endParaRPr lang="en-US" altLang="zh-CN" sz="2800" dirty="0">
              <a:solidFill>
                <a:schemeClr val="tx1"/>
              </a:solidFill>
            </a:endParaRPr>
          </a:p>
          <a:p>
            <a:pPr marL="1304925" lvl="2" indent="-395288" algn="l" eaLnBrk="0" hangingPunct="0">
              <a:lnSpc>
                <a:spcPct val="150000"/>
              </a:lnSpc>
              <a:spcBef>
                <a:spcPct val="20000"/>
              </a:spcBef>
              <a:buClr>
                <a:srgbClr val="FF0000"/>
              </a:buClr>
              <a:buFont typeface="Wingdings" pitchFamily="2" charset="2"/>
              <a:buChar char="ü"/>
            </a:pPr>
            <a:r>
              <a:rPr lang="en-US" altLang="zh-CN" sz="2800" dirty="0">
                <a:solidFill>
                  <a:schemeClr val="tx1"/>
                </a:solidFill>
              </a:rPr>
              <a:t> ISO 9000</a:t>
            </a:r>
          </a:p>
          <a:p>
            <a:pPr marL="1304925" lvl="2" indent="-395288" algn="l" eaLnBrk="0" hangingPunct="0">
              <a:lnSpc>
                <a:spcPct val="150000"/>
              </a:lnSpc>
              <a:spcBef>
                <a:spcPct val="20000"/>
              </a:spcBef>
              <a:buClr>
                <a:srgbClr val="FF0000"/>
              </a:buClr>
              <a:buFont typeface="Wingdings" pitchFamily="2" charset="2"/>
              <a:buChar char="ü"/>
            </a:pPr>
            <a:r>
              <a:rPr lang="en-US" altLang="zh-CN" sz="2800" dirty="0">
                <a:solidFill>
                  <a:schemeClr val="tx1"/>
                </a:solidFill>
              </a:rPr>
              <a:t>CMM</a:t>
            </a:r>
          </a:p>
        </p:txBody>
      </p:sp>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23655"/>
            <a:ext cx="828092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团队建设活动</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550" y="1808820"/>
            <a:ext cx="8507415" cy="484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6480130"/>
      </p:ext>
    </p:extLst>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56565" y="276225"/>
            <a:ext cx="553561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沟通和交流的概念</a:t>
            </a:r>
          </a:p>
        </p:txBody>
      </p:sp>
      <p:grpSp>
        <p:nvGrpSpPr>
          <p:cNvPr id="5" name="组 2"/>
          <p:cNvGrpSpPr>
            <a:grpSpLocks/>
          </p:cNvGrpSpPr>
          <p:nvPr/>
        </p:nvGrpSpPr>
        <p:grpSpPr bwMode="auto">
          <a:xfrm>
            <a:off x="566555" y="1810365"/>
            <a:ext cx="8460940" cy="4408946"/>
            <a:chOff x="1116434" y="1390478"/>
            <a:chExt cx="9620418" cy="4408033"/>
          </a:xfrm>
        </p:grpSpPr>
        <p:sp>
          <p:nvSpPr>
            <p:cNvPr id="6" name="矩形 5"/>
            <p:cNvSpPr/>
            <p:nvPr/>
          </p:nvSpPr>
          <p:spPr>
            <a:xfrm>
              <a:off x="1116434" y="1390478"/>
              <a:ext cx="9457375" cy="1069083"/>
            </a:xfrm>
            <a:prstGeom prst="rect">
              <a:avLst/>
            </a:prstGeom>
            <a:noFill/>
          </p:spPr>
          <p:txBody>
            <a:bodyPr lIns="252000" tIns="108000" rIns="252000" bIns="108000" anchor="ct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0" lvl="1" algn="just">
                <a:lnSpc>
                  <a:spcPct val="150000"/>
                </a:lnSpc>
                <a:spcBef>
                  <a:spcPts val="600"/>
                </a:spcBef>
              </a:pPr>
              <a:r>
                <a:rPr kumimoji="0" lang="zh-CN" altLang="en-US" sz="2000" dirty="0">
                  <a:solidFill>
                    <a:srgbClr val="FF0000"/>
                  </a:solidFill>
                  <a:latin typeface="微软雅黑" panose="020B0503020204020204" pitchFamily="34" charset="-122"/>
                </a:rPr>
                <a:t>沟通</a:t>
              </a:r>
              <a:r>
                <a:rPr kumimoji="0" lang="zh-CN" altLang="en-US" sz="2000" dirty="0">
                  <a:latin typeface="宋体" panose="02010600030101010101" pitchFamily="2" charset="-122"/>
                  <a:ea typeface="宋体" panose="02010600030101010101" pitchFamily="2" charset="-122"/>
                </a:rPr>
                <a:t>是为了达到一定的目的，将信息、思想、情感在个人或群体之间进行传递或交流的过程。</a:t>
              </a:r>
            </a:p>
          </p:txBody>
        </p:sp>
        <p:sp>
          <p:nvSpPr>
            <p:cNvPr id="7" name="矩形 5"/>
            <p:cNvSpPr>
              <a:spLocks noChangeArrowheads="1"/>
            </p:cNvSpPr>
            <p:nvPr/>
          </p:nvSpPr>
          <p:spPr bwMode="auto">
            <a:xfrm>
              <a:off x="6182505" y="2513826"/>
              <a:ext cx="3886201" cy="209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5125" indent="-3651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沟通就是相互理解</a:t>
              </a:r>
            </a:p>
            <a:p>
              <a:pPr algn="just">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沟通就是提出和回应问题与要求</a:t>
              </a:r>
            </a:p>
            <a:p>
              <a:pPr algn="just">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沟通交换的是信息和思想</a:t>
              </a:r>
            </a:p>
            <a:p>
              <a:pPr algn="just">
                <a:spcBef>
                  <a:spcPts val="12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沟通是一种有意识的行为</a:t>
              </a:r>
            </a:p>
          </p:txBody>
        </p:sp>
        <p:pic>
          <p:nvPicPr>
            <p:cNvPr id="8" name="Picture 2"/>
            <p:cNvPicPr>
              <a:picLocks noChangeAspect="1" noChangeArrowheads="1"/>
            </p:cNvPicPr>
            <p:nvPr/>
          </p:nvPicPr>
          <p:blipFill>
            <a:blip r:embed="rId3" cstate="print"/>
            <a:srcRect/>
            <a:stretch>
              <a:fillRect/>
            </a:stretch>
          </p:blipFill>
          <p:spPr bwMode="auto">
            <a:xfrm>
              <a:off x="1811538" y="2772181"/>
              <a:ext cx="3145155" cy="1976867"/>
            </a:xfrm>
            <a:prstGeom prst="rect">
              <a:avLst/>
            </a:prstGeom>
            <a:ln>
              <a:noFill/>
            </a:ln>
            <a:effectLst>
              <a:softEdge rad="112500"/>
            </a:effectLst>
          </p:spPr>
        </p:pic>
        <p:sp>
          <p:nvSpPr>
            <p:cNvPr id="9" name="矩形 8"/>
            <p:cNvSpPr/>
            <p:nvPr/>
          </p:nvSpPr>
          <p:spPr>
            <a:xfrm>
              <a:off x="1269950" y="5211258"/>
              <a:ext cx="9466902" cy="587253"/>
            </a:xfrm>
            <a:prstGeom prst="rect">
              <a:avLst/>
            </a:prstGeom>
            <a:solidFill>
              <a:schemeClr val="bg1">
                <a:lumMod val="95000"/>
              </a:schemeClr>
            </a:solidFill>
            <a:ln w="12700">
              <a:solidFill>
                <a:schemeClr val="tx1">
                  <a:lumMod val="50000"/>
                  <a:lumOff val="50000"/>
                </a:schemeClr>
              </a:solidFill>
              <a:prstDash val="solid"/>
            </a:ln>
          </p:spPr>
          <p:txBody>
            <a:bodyPr tIns="108000" bIns="1080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dirty="0">
                  <a:solidFill>
                    <a:srgbClr val="C00000"/>
                  </a:solidFill>
                  <a:latin typeface="华文行楷" panose="02010800040101010101" pitchFamily="2" charset="-122"/>
                  <a:ea typeface="华文行楷" panose="02010800040101010101" pitchFamily="2" charset="-122"/>
                </a:rPr>
                <a:t>“沟通是你被理解了什么，而不是说了什么” </a:t>
              </a:r>
            </a:p>
          </p:txBody>
        </p:sp>
      </p:grpSp>
    </p:spTree>
    <p:extLst>
      <p:ext uri="{BB962C8B-B14F-4D97-AF65-F5344CB8AC3E}">
        <p14:creationId xmlns:p14="http://schemas.microsoft.com/office/powerpoint/2010/main" val="336481611"/>
      </p:ext>
    </p:extLst>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11560" y="276225"/>
            <a:ext cx="848743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沟通的模型</a:t>
            </a:r>
          </a:p>
        </p:txBody>
      </p:sp>
      <p:grpSp>
        <p:nvGrpSpPr>
          <p:cNvPr id="5" name="组 2"/>
          <p:cNvGrpSpPr>
            <a:grpSpLocks/>
          </p:cNvGrpSpPr>
          <p:nvPr/>
        </p:nvGrpSpPr>
        <p:grpSpPr bwMode="auto">
          <a:xfrm>
            <a:off x="476545" y="2040132"/>
            <a:ext cx="8470900" cy="4494213"/>
            <a:chOff x="1762237" y="1277707"/>
            <a:chExt cx="8471980" cy="4494762"/>
          </a:xfrm>
        </p:grpSpPr>
        <p:sp>
          <p:nvSpPr>
            <p:cNvPr id="6" name="Rectangle 7"/>
            <p:cNvSpPr>
              <a:spLocks noChangeArrowheads="1"/>
            </p:cNvSpPr>
            <p:nvPr/>
          </p:nvSpPr>
          <p:spPr bwMode="auto">
            <a:xfrm>
              <a:off x="1768270" y="2929255"/>
              <a:ext cx="91598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rgbClr val="CC0000"/>
                  </a:solidFill>
                  <a:latin typeface="微软雅黑" panose="020B0503020204020204" pitchFamily="34" charset="-122"/>
                </a:rPr>
                <a:t>发送者</a:t>
              </a:r>
            </a:p>
          </p:txBody>
        </p:sp>
        <p:sp>
          <p:nvSpPr>
            <p:cNvPr id="7" name="Rectangle 8"/>
            <p:cNvSpPr>
              <a:spLocks noChangeArrowheads="1"/>
            </p:cNvSpPr>
            <p:nvPr/>
          </p:nvSpPr>
          <p:spPr bwMode="auto">
            <a:xfrm>
              <a:off x="9304895" y="2924810"/>
              <a:ext cx="91598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rgbClr val="CC0000"/>
                  </a:solidFill>
                  <a:latin typeface="微软雅黑" panose="020B0503020204020204" pitchFamily="34" charset="-122"/>
                </a:rPr>
                <a:t>接收者</a:t>
              </a:r>
            </a:p>
          </p:txBody>
        </p:sp>
        <p:sp>
          <p:nvSpPr>
            <p:cNvPr id="8" name="Rectangle 9"/>
            <p:cNvSpPr>
              <a:spLocks noChangeArrowheads="1"/>
            </p:cNvSpPr>
            <p:nvPr/>
          </p:nvSpPr>
          <p:spPr bwMode="auto">
            <a:xfrm>
              <a:off x="1863850" y="3981550"/>
              <a:ext cx="798614" cy="754154"/>
            </a:xfrm>
            <a:prstGeom prst="rect">
              <a:avLst/>
            </a:prstGeom>
            <a:solidFill>
              <a:schemeClr val="accent4">
                <a:lumMod val="40000"/>
                <a:lumOff val="60000"/>
              </a:schemeClr>
            </a:solidFill>
            <a:ln w="9525">
              <a:noFill/>
              <a:miter lim="800000"/>
              <a:headEn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latin typeface="微软雅黑" panose="020B0503020204020204" pitchFamily="34" charset="-122"/>
                </a:rPr>
                <a:t>信息编码</a:t>
              </a:r>
            </a:p>
          </p:txBody>
        </p:sp>
        <p:sp>
          <p:nvSpPr>
            <p:cNvPr id="9" name="Rectangle 10"/>
            <p:cNvSpPr>
              <a:spLocks noChangeArrowheads="1"/>
            </p:cNvSpPr>
            <p:nvPr/>
          </p:nvSpPr>
          <p:spPr bwMode="auto">
            <a:xfrm>
              <a:off x="9399086" y="3987901"/>
              <a:ext cx="798614" cy="754154"/>
            </a:xfrm>
            <a:prstGeom prst="rect">
              <a:avLst/>
            </a:prstGeom>
            <a:solidFill>
              <a:schemeClr val="accent6">
                <a:lumMod val="40000"/>
                <a:lumOff val="60000"/>
              </a:schemeClr>
            </a:solidFill>
            <a:ln w="9525">
              <a:noFill/>
              <a:miter lim="800000"/>
              <a:headEn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latin typeface="微软雅黑" panose="020B0503020204020204" pitchFamily="34" charset="-122"/>
                </a:rPr>
                <a:t>信息解码</a:t>
              </a:r>
            </a:p>
          </p:txBody>
        </p:sp>
        <p:sp>
          <p:nvSpPr>
            <p:cNvPr id="10" name="AutoShape 11"/>
            <p:cNvSpPr>
              <a:spLocks noChangeArrowheads="1"/>
            </p:cNvSpPr>
            <p:nvPr/>
          </p:nvSpPr>
          <p:spPr bwMode="auto">
            <a:xfrm>
              <a:off x="1981340" y="3397279"/>
              <a:ext cx="479486" cy="465194"/>
            </a:xfrm>
            <a:prstGeom prst="downArrow">
              <a:avLst>
                <a:gd name="adj1" fmla="val 50000"/>
                <a:gd name="adj2" fmla="val 25000"/>
              </a:avLst>
            </a:prstGeom>
            <a:solidFill>
              <a:schemeClr val="bg1">
                <a:lumMod val="65000"/>
              </a:schemeClr>
            </a:solidFill>
            <a:ln w="9525">
              <a:noFill/>
              <a:miter lim="800000"/>
              <a:headEnd/>
              <a:tailEnd/>
            </a:ln>
          </p:spPr>
          <p:txBody>
            <a:bodyPr vert="eaVert" wrap="none" anchor="ctr"/>
            <a:lstStyle/>
            <a:p>
              <a:pPr fontAlgn="auto">
                <a:spcBef>
                  <a:spcPts val="0"/>
                </a:spcBef>
                <a:spcAft>
                  <a:spcPts val="0"/>
                </a:spcAft>
                <a:defRPr/>
              </a:pPr>
              <a:endParaRPr kumimoji="0" lang="zh-CN" altLang="en-US">
                <a:latin typeface="微软雅黑" pitchFamily="34" charset="-122"/>
              </a:endParaRPr>
            </a:p>
          </p:txBody>
        </p:sp>
        <p:sp>
          <p:nvSpPr>
            <p:cNvPr id="11" name="AutoShape 12"/>
            <p:cNvSpPr>
              <a:spLocks noChangeArrowheads="1"/>
            </p:cNvSpPr>
            <p:nvPr/>
          </p:nvSpPr>
          <p:spPr bwMode="auto">
            <a:xfrm flipV="1">
              <a:off x="9508637" y="3390928"/>
              <a:ext cx="479486" cy="463607"/>
            </a:xfrm>
            <a:prstGeom prst="downArrow">
              <a:avLst>
                <a:gd name="adj1" fmla="val 50000"/>
                <a:gd name="adj2" fmla="val 25000"/>
              </a:avLst>
            </a:prstGeom>
            <a:solidFill>
              <a:schemeClr val="bg1">
                <a:lumMod val="65000"/>
              </a:schemeClr>
            </a:solidFill>
            <a:ln w="9525">
              <a:noFill/>
              <a:miter lim="800000"/>
              <a:headEnd/>
              <a:tailEnd/>
            </a:ln>
          </p:spPr>
          <p:txBody>
            <a:bodyPr vert="eaVert" wrap="none" anchor="ctr"/>
            <a:lstStyle/>
            <a:p>
              <a:pPr fontAlgn="auto">
                <a:spcBef>
                  <a:spcPts val="0"/>
                </a:spcBef>
                <a:spcAft>
                  <a:spcPts val="0"/>
                </a:spcAft>
                <a:defRPr/>
              </a:pPr>
              <a:endParaRPr kumimoji="0" lang="zh-CN" altLang="en-US">
                <a:latin typeface="微软雅黑" pitchFamily="34" charset="-122"/>
              </a:endParaRPr>
            </a:p>
          </p:txBody>
        </p:sp>
        <p:sp>
          <p:nvSpPr>
            <p:cNvPr id="12" name="Line 13"/>
            <p:cNvSpPr>
              <a:spLocks noChangeShapeType="1"/>
            </p:cNvSpPr>
            <p:nvPr/>
          </p:nvSpPr>
          <p:spPr bwMode="auto">
            <a:xfrm>
              <a:off x="2662464" y="4335605"/>
              <a:ext cx="6727096" cy="0"/>
            </a:xfrm>
            <a:prstGeom prst="line">
              <a:avLst/>
            </a:prstGeom>
            <a:noFill/>
            <a:ln w="38100">
              <a:solidFill>
                <a:schemeClr val="tx1">
                  <a:lumMod val="65000"/>
                  <a:lumOff val="35000"/>
                </a:schemeClr>
              </a:solidFill>
              <a:round/>
              <a:headEnd/>
              <a:tailEnd type="triangle" w="med" len="lg"/>
            </a:ln>
          </p:spPr>
          <p:txBody>
            <a:bodyPr/>
            <a:lstStyle/>
            <a:p>
              <a:pPr fontAlgn="auto">
                <a:spcBef>
                  <a:spcPts val="0"/>
                </a:spcBef>
                <a:spcAft>
                  <a:spcPts val="0"/>
                </a:spcAft>
                <a:defRPr/>
              </a:pPr>
              <a:endParaRPr kumimoji="0" lang="zh-CN" altLang="en-US">
                <a:latin typeface="微软雅黑" pitchFamily="34" charset="-122"/>
              </a:endParaRPr>
            </a:p>
          </p:txBody>
        </p:sp>
        <p:sp>
          <p:nvSpPr>
            <p:cNvPr id="13" name="Rectangle 14"/>
            <p:cNvSpPr>
              <a:spLocks noChangeArrowheads="1"/>
            </p:cNvSpPr>
            <p:nvPr/>
          </p:nvSpPr>
          <p:spPr bwMode="auto">
            <a:xfrm>
              <a:off x="4964632" y="4094276"/>
              <a:ext cx="2133872" cy="463607"/>
            </a:xfrm>
            <a:prstGeom prst="rect">
              <a:avLst/>
            </a:prstGeom>
            <a:solidFill>
              <a:schemeClr val="bg1">
                <a:lumMod val="85000"/>
              </a:schemeClr>
            </a:solidFill>
            <a:ln w="9525">
              <a:noFill/>
              <a:miter lim="800000"/>
              <a:headEn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rgbClr val="0033CC"/>
                  </a:solidFill>
                  <a:latin typeface="微软雅黑" panose="020B0503020204020204" pitchFamily="34" charset="-122"/>
                </a:rPr>
                <a:t>信息发送通道</a:t>
              </a:r>
            </a:p>
          </p:txBody>
        </p:sp>
        <p:sp>
          <p:nvSpPr>
            <p:cNvPr id="14" name="Line 15"/>
            <p:cNvSpPr>
              <a:spLocks noChangeShapeType="1"/>
            </p:cNvSpPr>
            <p:nvPr/>
          </p:nvSpPr>
          <p:spPr bwMode="auto">
            <a:xfrm>
              <a:off x="2657701" y="5262819"/>
              <a:ext cx="6731858" cy="0"/>
            </a:xfrm>
            <a:prstGeom prst="line">
              <a:avLst/>
            </a:prstGeom>
            <a:noFill/>
            <a:ln w="38100">
              <a:solidFill>
                <a:schemeClr val="tx1">
                  <a:lumMod val="65000"/>
                  <a:lumOff val="35000"/>
                </a:schemeClr>
              </a:solidFill>
              <a:round/>
              <a:headEnd type="triangle" w="med" len="lg"/>
              <a:tailEnd type="none" w="sm" len="lg"/>
            </a:ln>
          </p:spPr>
          <p:txBody>
            <a:bodyPr/>
            <a:lstStyle/>
            <a:p>
              <a:pPr fontAlgn="auto">
                <a:spcBef>
                  <a:spcPts val="0"/>
                </a:spcBef>
                <a:spcAft>
                  <a:spcPts val="0"/>
                </a:spcAft>
                <a:defRPr/>
              </a:pPr>
              <a:endParaRPr kumimoji="0" lang="zh-CN" altLang="en-US">
                <a:latin typeface="微软雅黑" pitchFamily="34" charset="-122"/>
              </a:endParaRPr>
            </a:p>
          </p:txBody>
        </p:sp>
        <p:sp>
          <p:nvSpPr>
            <p:cNvPr id="15" name="Rectangle 16"/>
            <p:cNvSpPr>
              <a:spLocks noChangeArrowheads="1"/>
            </p:cNvSpPr>
            <p:nvPr/>
          </p:nvSpPr>
          <p:spPr bwMode="auto">
            <a:xfrm>
              <a:off x="4959870" y="5027840"/>
              <a:ext cx="2133872" cy="463607"/>
            </a:xfrm>
            <a:prstGeom prst="rect">
              <a:avLst/>
            </a:prstGeom>
            <a:solidFill>
              <a:schemeClr val="bg1">
                <a:lumMod val="85000"/>
              </a:schemeClr>
            </a:solidFill>
            <a:ln w="9525">
              <a:noFill/>
              <a:miter lim="800000"/>
              <a:headEn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solidFill>
                    <a:srgbClr val="0033CC"/>
                  </a:solidFill>
                  <a:latin typeface="微软雅黑" panose="020B0503020204020204" pitchFamily="34" charset="-122"/>
                </a:rPr>
                <a:t>信息反馈通道</a:t>
              </a:r>
            </a:p>
          </p:txBody>
        </p:sp>
        <p:grpSp>
          <p:nvGrpSpPr>
            <p:cNvPr id="16" name="Group 20"/>
            <p:cNvGrpSpPr>
              <a:grpSpLocks/>
            </p:cNvGrpSpPr>
            <p:nvPr/>
          </p:nvGrpSpPr>
          <p:grpSpPr bwMode="auto">
            <a:xfrm>
              <a:off x="1762237" y="1730375"/>
              <a:ext cx="1044575" cy="1089025"/>
              <a:chOff x="4025" y="3151"/>
              <a:chExt cx="845" cy="880"/>
            </a:xfrm>
          </p:grpSpPr>
          <p:sp>
            <p:nvSpPr>
              <p:cNvPr id="38" name="Freeform 21"/>
              <p:cNvSpPr>
                <a:spLocks/>
              </p:cNvSpPr>
              <p:nvPr/>
            </p:nvSpPr>
            <p:spPr bwMode="auto">
              <a:xfrm>
                <a:off x="4209" y="3221"/>
                <a:ext cx="286" cy="469"/>
              </a:xfrm>
              <a:custGeom>
                <a:avLst/>
                <a:gdLst>
                  <a:gd name="T0" fmla="*/ 215 w 286"/>
                  <a:gd name="T1" fmla="*/ 0 h 469"/>
                  <a:gd name="T2" fmla="*/ 261 w 286"/>
                  <a:gd name="T3" fmla="*/ 25 h 469"/>
                  <a:gd name="T4" fmla="*/ 265 w 286"/>
                  <a:gd name="T5" fmla="*/ 53 h 469"/>
                  <a:gd name="T6" fmla="*/ 269 w 286"/>
                  <a:gd name="T7" fmla="*/ 88 h 469"/>
                  <a:gd name="T8" fmla="*/ 262 w 286"/>
                  <a:gd name="T9" fmla="*/ 112 h 469"/>
                  <a:gd name="T10" fmla="*/ 263 w 286"/>
                  <a:gd name="T11" fmla="*/ 137 h 469"/>
                  <a:gd name="T12" fmla="*/ 285 w 286"/>
                  <a:gd name="T13" fmla="*/ 176 h 469"/>
                  <a:gd name="T14" fmla="*/ 285 w 286"/>
                  <a:gd name="T15" fmla="*/ 197 h 469"/>
                  <a:gd name="T16" fmla="*/ 271 w 286"/>
                  <a:gd name="T17" fmla="*/ 204 h 469"/>
                  <a:gd name="T18" fmla="*/ 265 w 286"/>
                  <a:gd name="T19" fmla="*/ 224 h 469"/>
                  <a:gd name="T20" fmla="*/ 263 w 286"/>
                  <a:gd name="T21" fmla="*/ 249 h 469"/>
                  <a:gd name="T22" fmla="*/ 250 w 286"/>
                  <a:gd name="T23" fmla="*/ 262 h 469"/>
                  <a:gd name="T24" fmla="*/ 227 w 286"/>
                  <a:gd name="T25" fmla="*/ 272 h 469"/>
                  <a:gd name="T26" fmla="*/ 160 w 286"/>
                  <a:gd name="T27" fmla="*/ 282 h 469"/>
                  <a:gd name="T28" fmla="*/ 134 w 286"/>
                  <a:gd name="T29" fmla="*/ 468 h 469"/>
                  <a:gd name="T30" fmla="*/ 0 w 286"/>
                  <a:gd name="T31" fmla="*/ 361 h 469"/>
                  <a:gd name="T32" fmla="*/ 25 w 286"/>
                  <a:gd name="T33" fmla="*/ 77 h 469"/>
                  <a:gd name="T34" fmla="*/ 215 w 286"/>
                  <a:gd name="T35" fmla="*/ 0 h 4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6"/>
                  <a:gd name="T55" fmla="*/ 0 h 469"/>
                  <a:gd name="T56" fmla="*/ 286 w 286"/>
                  <a:gd name="T57" fmla="*/ 469 h 46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6" h="469">
                    <a:moveTo>
                      <a:pt x="215" y="0"/>
                    </a:moveTo>
                    <a:lnTo>
                      <a:pt x="261" y="25"/>
                    </a:lnTo>
                    <a:lnTo>
                      <a:pt x="265" y="53"/>
                    </a:lnTo>
                    <a:lnTo>
                      <a:pt x="269" y="88"/>
                    </a:lnTo>
                    <a:lnTo>
                      <a:pt x="262" y="112"/>
                    </a:lnTo>
                    <a:lnTo>
                      <a:pt x="263" y="137"/>
                    </a:lnTo>
                    <a:lnTo>
                      <a:pt x="285" y="176"/>
                    </a:lnTo>
                    <a:lnTo>
                      <a:pt x="285" y="197"/>
                    </a:lnTo>
                    <a:lnTo>
                      <a:pt x="271" y="204"/>
                    </a:lnTo>
                    <a:lnTo>
                      <a:pt x="265" y="224"/>
                    </a:lnTo>
                    <a:lnTo>
                      <a:pt x="263" y="249"/>
                    </a:lnTo>
                    <a:lnTo>
                      <a:pt x="250" y="262"/>
                    </a:lnTo>
                    <a:lnTo>
                      <a:pt x="227" y="272"/>
                    </a:lnTo>
                    <a:lnTo>
                      <a:pt x="160" y="282"/>
                    </a:lnTo>
                    <a:lnTo>
                      <a:pt x="134" y="468"/>
                    </a:lnTo>
                    <a:lnTo>
                      <a:pt x="0" y="361"/>
                    </a:lnTo>
                    <a:lnTo>
                      <a:pt x="25" y="77"/>
                    </a:lnTo>
                    <a:lnTo>
                      <a:pt x="215" y="0"/>
                    </a:lnTo>
                  </a:path>
                </a:pathLst>
              </a:custGeom>
              <a:solidFill>
                <a:srgbClr val="FFFFFF"/>
              </a:solidFill>
              <a:ln w="12700" cap="rnd">
                <a:solidFill>
                  <a:schemeClr val="tx1"/>
                </a:solidFill>
                <a:round/>
                <a:headEnd/>
                <a:tailEnd/>
              </a:ln>
            </p:spPr>
            <p:txBody>
              <a:bodyPr/>
              <a:lstStyle/>
              <a:p>
                <a:endParaRPr lang="zh-CN" altLang="en-US"/>
              </a:p>
            </p:txBody>
          </p:sp>
          <p:sp>
            <p:nvSpPr>
              <p:cNvPr id="39" name="Freeform 22"/>
              <p:cNvSpPr>
                <a:spLocks/>
              </p:cNvSpPr>
              <p:nvPr/>
            </p:nvSpPr>
            <p:spPr bwMode="auto">
              <a:xfrm>
                <a:off x="4423" y="3514"/>
                <a:ext cx="447" cy="472"/>
              </a:xfrm>
              <a:custGeom>
                <a:avLst/>
                <a:gdLst>
                  <a:gd name="T0" fmla="*/ 74 w 447"/>
                  <a:gd name="T1" fmla="*/ 98 h 472"/>
                  <a:gd name="T2" fmla="*/ 168 w 447"/>
                  <a:gd name="T3" fmla="*/ 331 h 472"/>
                  <a:gd name="T4" fmla="*/ 219 w 447"/>
                  <a:gd name="T5" fmla="*/ 163 h 472"/>
                  <a:gd name="T6" fmla="*/ 234 w 447"/>
                  <a:gd name="T7" fmla="*/ 101 h 472"/>
                  <a:gd name="T8" fmla="*/ 316 w 447"/>
                  <a:gd name="T9" fmla="*/ 0 h 472"/>
                  <a:gd name="T10" fmla="*/ 322 w 447"/>
                  <a:gd name="T11" fmla="*/ 39 h 472"/>
                  <a:gd name="T12" fmla="*/ 289 w 447"/>
                  <a:gd name="T13" fmla="*/ 85 h 472"/>
                  <a:gd name="T14" fmla="*/ 340 w 447"/>
                  <a:gd name="T15" fmla="*/ 80 h 472"/>
                  <a:gd name="T16" fmla="*/ 420 w 447"/>
                  <a:gd name="T17" fmla="*/ 19 h 472"/>
                  <a:gd name="T18" fmla="*/ 446 w 447"/>
                  <a:gd name="T19" fmla="*/ 18 h 472"/>
                  <a:gd name="T20" fmla="*/ 422 w 447"/>
                  <a:gd name="T21" fmla="*/ 48 h 472"/>
                  <a:gd name="T22" fmla="*/ 411 w 447"/>
                  <a:gd name="T23" fmla="*/ 124 h 472"/>
                  <a:gd name="T24" fmla="*/ 385 w 447"/>
                  <a:gd name="T25" fmla="*/ 154 h 472"/>
                  <a:gd name="T26" fmla="*/ 293 w 447"/>
                  <a:gd name="T27" fmla="*/ 164 h 472"/>
                  <a:gd name="T28" fmla="*/ 267 w 447"/>
                  <a:gd name="T29" fmla="*/ 189 h 472"/>
                  <a:gd name="T30" fmla="*/ 254 w 447"/>
                  <a:gd name="T31" fmla="*/ 312 h 472"/>
                  <a:gd name="T32" fmla="*/ 230 w 447"/>
                  <a:gd name="T33" fmla="*/ 428 h 472"/>
                  <a:gd name="T34" fmla="*/ 212 w 447"/>
                  <a:gd name="T35" fmla="*/ 471 h 472"/>
                  <a:gd name="T36" fmla="*/ 64 w 447"/>
                  <a:gd name="T37" fmla="*/ 454 h 472"/>
                  <a:gd name="T38" fmla="*/ 0 w 447"/>
                  <a:gd name="T39" fmla="*/ 308 h 472"/>
                  <a:gd name="T40" fmla="*/ 25 w 447"/>
                  <a:gd name="T41" fmla="*/ 128 h 472"/>
                  <a:gd name="T42" fmla="*/ 74 w 447"/>
                  <a:gd name="T43" fmla="*/ 98 h 4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47"/>
                  <a:gd name="T67" fmla="*/ 0 h 472"/>
                  <a:gd name="T68" fmla="*/ 447 w 447"/>
                  <a:gd name="T69" fmla="*/ 472 h 4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47" h="472">
                    <a:moveTo>
                      <a:pt x="74" y="98"/>
                    </a:moveTo>
                    <a:lnTo>
                      <a:pt x="168" y="331"/>
                    </a:lnTo>
                    <a:lnTo>
                      <a:pt x="219" y="163"/>
                    </a:lnTo>
                    <a:lnTo>
                      <a:pt x="234" y="101"/>
                    </a:lnTo>
                    <a:lnTo>
                      <a:pt x="316" y="0"/>
                    </a:lnTo>
                    <a:lnTo>
                      <a:pt x="322" y="39"/>
                    </a:lnTo>
                    <a:lnTo>
                      <a:pt x="289" y="85"/>
                    </a:lnTo>
                    <a:lnTo>
                      <a:pt x="340" y="80"/>
                    </a:lnTo>
                    <a:lnTo>
                      <a:pt x="420" y="19"/>
                    </a:lnTo>
                    <a:lnTo>
                      <a:pt x="446" y="18"/>
                    </a:lnTo>
                    <a:lnTo>
                      <a:pt x="422" y="48"/>
                    </a:lnTo>
                    <a:lnTo>
                      <a:pt x="411" y="124"/>
                    </a:lnTo>
                    <a:lnTo>
                      <a:pt x="385" y="154"/>
                    </a:lnTo>
                    <a:lnTo>
                      <a:pt x="293" y="164"/>
                    </a:lnTo>
                    <a:lnTo>
                      <a:pt x="267" y="189"/>
                    </a:lnTo>
                    <a:lnTo>
                      <a:pt x="254" y="312"/>
                    </a:lnTo>
                    <a:lnTo>
                      <a:pt x="230" y="428"/>
                    </a:lnTo>
                    <a:lnTo>
                      <a:pt x="212" y="471"/>
                    </a:lnTo>
                    <a:lnTo>
                      <a:pt x="64" y="454"/>
                    </a:lnTo>
                    <a:lnTo>
                      <a:pt x="0" y="308"/>
                    </a:lnTo>
                    <a:lnTo>
                      <a:pt x="25" y="128"/>
                    </a:lnTo>
                    <a:lnTo>
                      <a:pt x="74" y="98"/>
                    </a:lnTo>
                  </a:path>
                </a:pathLst>
              </a:custGeom>
              <a:solidFill>
                <a:srgbClr val="FFFFFF"/>
              </a:solidFill>
              <a:ln w="12700" cap="rnd">
                <a:solidFill>
                  <a:schemeClr val="tx1"/>
                </a:solidFill>
                <a:round/>
                <a:headEnd/>
                <a:tailEnd/>
              </a:ln>
            </p:spPr>
            <p:txBody>
              <a:bodyPr/>
              <a:lstStyle/>
              <a:p>
                <a:endParaRPr lang="zh-CN" altLang="en-US"/>
              </a:p>
            </p:txBody>
          </p:sp>
          <p:sp>
            <p:nvSpPr>
              <p:cNvPr id="40" name="Freeform 23"/>
              <p:cNvSpPr>
                <a:spLocks/>
              </p:cNvSpPr>
              <p:nvPr/>
            </p:nvSpPr>
            <p:spPr bwMode="auto">
              <a:xfrm>
                <a:off x="4085" y="3531"/>
                <a:ext cx="435" cy="443"/>
              </a:xfrm>
              <a:custGeom>
                <a:avLst/>
                <a:gdLst>
                  <a:gd name="T0" fmla="*/ 227 w 435"/>
                  <a:gd name="T1" fmla="*/ 102 h 443"/>
                  <a:gd name="T2" fmla="*/ 267 w 435"/>
                  <a:gd name="T3" fmla="*/ 0 h 443"/>
                  <a:gd name="T4" fmla="*/ 329 w 435"/>
                  <a:gd name="T5" fmla="*/ 7 h 443"/>
                  <a:gd name="T6" fmla="*/ 379 w 435"/>
                  <a:gd name="T7" fmla="*/ 21 h 443"/>
                  <a:gd name="T8" fmla="*/ 410 w 435"/>
                  <a:gd name="T9" fmla="*/ 49 h 443"/>
                  <a:gd name="T10" fmla="*/ 434 w 435"/>
                  <a:gd name="T11" fmla="*/ 118 h 443"/>
                  <a:gd name="T12" fmla="*/ 384 w 435"/>
                  <a:gd name="T13" fmla="*/ 146 h 443"/>
                  <a:gd name="T14" fmla="*/ 387 w 435"/>
                  <a:gd name="T15" fmla="*/ 299 h 443"/>
                  <a:gd name="T16" fmla="*/ 406 w 435"/>
                  <a:gd name="T17" fmla="*/ 442 h 443"/>
                  <a:gd name="T18" fmla="*/ 76 w 435"/>
                  <a:gd name="T19" fmla="*/ 400 h 443"/>
                  <a:gd name="T20" fmla="*/ 0 w 435"/>
                  <a:gd name="T21" fmla="*/ 288 h 443"/>
                  <a:gd name="T22" fmla="*/ 7 w 435"/>
                  <a:gd name="T23" fmla="*/ 42 h 443"/>
                  <a:gd name="T24" fmla="*/ 163 w 435"/>
                  <a:gd name="T25" fmla="*/ 49 h 443"/>
                  <a:gd name="T26" fmla="*/ 227 w 435"/>
                  <a:gd name="T27" fmla="*/ 102 h 44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5"/>
                  <a:gd name="T43" fmla="*/ 0 h 443"/>
                  <a:gd name="T44" fmla="*/ 435 w 435"/>
                  <a:gd name="T45" fmla="*/ 443 h 44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5" h="443">
                    <a:moveTo>
                      <a:pt x="227" y="102"/>
                    </a:moveTo>
                    <a:lnTo>
                      <a:pt x="267" y="0"/>
                    </a:lnTo>
                    <a:lnTo>
                      <a:pt x="329" y="7"/>
                    </a:lnTo>
                    <a:lnTo>
                      <a:pt x="379" y="21"/>
                    </a:lnTo>
                    <a:lnTo>
                      <a:pt x="410" y="49"/>
                    </a:lnTo>
                    <a:lnTo>
                      <a:pt x="434" y="118"/>
                    </a:lnTo>
                    <a:lnTo>
                      <a:pt x="384" y="146"/>
                    </a:lnTo>
                    <a:lnTo>
                      <a:pt x="387" y="299"/>
                    </a:lnTo>
                    <a:lnTo>
                      <a:pt x="406" y="442"/>
                    </a:lnTo>
                    <a:lnTo>
                      <a:pt x="76" y="400"/>
                    </a:lnTo>
                    <a:lnTo>
                      <a:pt x="0" y="288"/>
                    </a:lnTo>
                    <a:lnTo>
                      <a:pt x="7" y="42"/>
                    </a:lnTo>
                    <a:lnTo>
                      <a:pt x="163" y="49"/>
                    </a:lnTo>
                    <a:lnTo>
                      <a:pt x="227" y="102"/>
                    </a:lnTo>
                  </a:path>
                </a:pathLst>
              </a:custGeom>
              <a:gradFill rotWithShape="0">
                <a:gsLst>
                  <a:gs pos="0">
                    <a:srgbClr val="990033"/>
                  </a:gs>
                  <a:gs pos="100000">
                    <a:srgbClr val="FF3399"/>
                  </a:gs>
                </a:gsLst>
                <a:lin ang="5400000" scaled="1"/>
              </a:gradFill>
              <a:ln w="12700" cap="rnd">
                <a:solidFill>
                  <a:schemeClr val="tx1"/>
                </a:solidFill>
                <a:round/>
                <a:headEnd/>
                <a:tailEnd/>
              </a:ln>
            </p:spPr>
            <p:txBody>
              <a:bodyPr/>
              <a:lstStyle/>
              <a:p>
                <a:endParaRPr lang="zh-CN" altLang="en-US"/>
              </a:p>
            </p:txBody>
          </p:sp>
          <p:sp>
            <p:nvSpPr>
              <p:cNvPr id="41" name="Freeform 24"/>
              <p:cNvSpPr>
                <a:spLocks/>
              </p:cNvSpPr>
              <p:nvPr/>
            </p:nvSpPr>
            <p:spPr bwMode="auto">
              <a:xfrm>
                <a:off x="4025" y="3151"/>
                <a:ext cx="482" cy="498"/>
              </a:xfrm>
              <a:custGeom>
                <a:avLst/>
                <a:gdLst>
                  <a:gd name="T0" fmla="*/ 35 w 482"/>
                  <a:gd name="T1" fmla="*/ 319 h 498"/>
                  <a:gd name="T2" fmla="*/ 1 w 482"/>
                  <a:gd name="T3" fmla="*/ 329 h 498"/>
                  <a:gd name="T4" fmla="*/ 0 w 482"/>
                  <a:gd name="T5" fmla="*/ 406 h 498"/>
                  <a:gd name="T6" fmla="*/ 59 w 482"/>
                  <a:gd name="T7" fmla="*/ 497 h 498"/>
                  <a:gd name="T8" fmla="*/ 97 w 482"/>
                  <a:gd name="T9" fmla="*/ 464 h 498"/>
                  <a:gd name="T10" fmla="*/ 119 w 482"/>
                  <a:gd name="T11" fmla="*/ 439 h 498"/>
                  <a:gd name="T12" fmla="*/ 174 w 482"/>
                  <a:gd name="T13" fmla="*/ 461 h 498"/>
                  <a:gd name="T14" fmla="*/ 253 w 482"/>
                  <a:gd name="T15" fmla="*/ 461 h 498"/>
                  <a:gd name="T16" fmla="*/ 278 w 482"/>
                  <a:gd name="T17" fmla="*/ 429 h 498"/>
                  <a:gd name="T18" fmla="*/ 265 w 482"/>
                  <a:gd name="T19" fmla="*/ 375 h 498"/>
                  <a:gd name="T20" fmla="*/ 253 w 482"/>
                  <a:gd name="T21" fmla="*/ 346 h 498"/>
                  <a:gd name="T22" fmla="*/ 268 w 482"/>
                  <a:gd name="T23" fmla="*/ 327 h 498"/>
                  <a:gd name="T24" fmla="*/ 304 w 482"/>
                  <a:gd name="T25" fmla="*/ 327 h 498"/>
                  <a:gd name="T26" fmla="*/ 316 w 482"/>
                  <a:gd name="T27" fmla="*/ 306 h 498"/>
                  <a:gd name="T28" fmla="*/ 263 w 482"/>
                  <a:gd name="T29" fmla="*/ 232 h 498"/>
                  <a:gd name="T30" fmla="*/ 267 w 482"/>
                  <a:gd name="T31" fmla="*/ 198 h 498"/>
                  <a:gd name="T32" fmla="*/ 294 w 482"/>
                  <a:gd name="T33" fmla="*/ 192 h 498"/>
                  <a:gd name="T34" fmla="*/ 313 w 482"/>
                  <a:gd name="T35" fmla="*/ 207 h 498"/>
                  <a:gd name="T36" fmla="*/ 322 w 482"/>
                  <a:gd name="T37" fmla="*/ 205 h 498"/>
                  <a:gd name="T38" fmla="*/ 329 w 482"/>
                  <a:gd name="T39" fmla="*/ 141 h 498"/>
                  <a:gd name="T40" fmla="*/ 359 w 482"/>
                  <a:gd name="T41" fmla="*/ 118 h 498"/>
                  <a:gd name="T42" fmla="*/ 410 w 482"/>
                  <a:gd name="T43" fmla="*/ 105 h 498"/>
                  <a:gd name="T44" fmla="*/ 445 w 482"/>
                  <a:gd name="T45" fmla="*/ 113 h 498"/>
                  <a:gd name="T46" fmla="*/ 462 w 482"/>
                  <a:gd name="T47" fmla="*/ 101 h 498"/>
                  <a:gd name="T48" fmla="*/ 481 w 482"/>
                  <a:gd name="T49" fmla="*/ 61 h 498"/>
                  <a:gd name="T50" fmla="*/ 457 w 482"/>
                  <a:gd name="T51" fmla="*/ 34 h 498"/>
                  <a:gd name="T52" fmla="*/ 402 w 482"/>
                  <a:gd name="T53" fmla="*/ 11 h 498"/>
                  <a:gd name="T54" fmla="*/ 291 w 482"/>
                  <a:gd name="T55" fmla="*/ 0 h 498"/>
                  <a:gd name="T56" fmla="*/ 199 w 482"/>
                  <a:gd name="T57" fmla="*/ 4 h 498"/>
                  <a:gd name="T58" fmla="*/ 119 w 482"/>
                  <a:gd name="T59" fmla="*/ 83 h 498"/>
                  <a:gd name="T60" fmla="*/ 62 w 482"/>
                  <a:gd name="T61" fmla="*/ 192 h 498"/>
                  <a:gd name="T62" fmla="*/ 31 w 482"/>
                  <a:gd name="T63" fmla="*/ 273 h 498"/>
                  <a:gd name="T64" fmla="*/ 35 w 482"/>
                  <a:gd name="T65" fmla="*/ 319 h 4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82"/>
                  <a:gd name="T100" fmla="*/ 0 h 498"/>
                  <a:gd name="T101" fmla="*/ 482 w 482"/>
                  <a:gd name="T102" fmla="*/ 498 h 49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82" h="498">
                    <a:moveTo>
                      <a:pt x="35" y="319"/>
                    </a:moveTo>
                    <a:lnTo>
                      <a:pt x="1" y="329"/>
                    </a:lnTo>
                    <a:lnTo>
                      <a:pt x="0" y="406"/>
                    </a:lnTo>
                    <a:lnTo>
                      <a:pt x="59" y="497"/>
                    </a:lnTo>
                    <a:lnTo>
                      <a:pt x="97" y="464"/>
                    </a:lnTo>
                    <a:lnTo>
                      <a:pt x="119" y="439"/>
                    </a:lnTo>
                    <a:lnTo>
                      <a:pt x="174" y="461"/>
                    </a:lnTo>
                    <a:lnTo>
                      <a:pt x="253" y="461"/>
                    </a:lnTo>
                    <a:lnTo>
                      <a:pt x="278" y="429"/>
                    </a:lnTo>
                    <a:lnTo>
                      <a:pt x="265" y="375"/>
                    </a:lnTo>
                    <a:lnTo>
                      <a:pt x="253" y="346"/>
                    </a:lnTo>
                    <a:lnTo>
                      <a:pt x="268" y="327"/>
                    </a:lnTo>
                    <a:lnTo>
                      <a:pt x="304" y="327"/>
                    </a:lnTo>
                    <a:lnTo>
                      <a:pt x="316" y="306"/>
                    </a:lnTo>
                    <a:lnTo>
                      <a:pt x="263" y="232"/>
                    </a:lnTo>
                    <a:lnTo>
                      <a:pt x="267" y="198"/>
                    </a:lnTo>
                    <a:lnTo>
                      <a:pt x="294" y="192"/>
                    </a:lnTo>
                    <a:lnTo>
                      <a:pt x="313" y="207"/>
                    </a:lnTo>
                    <a:lnTo>
                      <a:pt x="322" y="205"/>
                    </a:lnTo>
                    <a:lnTo>
                      <a:pt x="329" y="141"/>
                    </a:lnTo>
                    <a:lnTo>
                      <a:pt x="359" y="118"/>
                    </a:lnTo>
                    <a:lnTo>
                      <a:pt x="410" y="105"/>
                    </a:lnTo>
                    <a:lnTo>
                      <a:pt x="445" y="113"/>
                    </a:lnTo>
                    <a:lnTo>
                      <a:pt x="462" y="101"/>
                    </a:lnTo>
                    <a:lnTo>
                      <a:pt x="481" y="61"/>
                    </a:lnTo>
                    <a:lnTo>
                      <a:pt x="457" y="34"/>
                    </a:lnTo>
                    <a:lnTo>
                      <a:pt x="402" y="11"/>
                    </a:lnTo>
                    <a:lnTo>
                      <a:pt x="291" y="0"/>
                    </a:lnTo>
                    <a:lnTo>
                      <a:pt x="199" y="4"/>
                    </a:lnTo>
                    <a:lnTo>
                      <a:pt x="119" y="83"/>
                    </a:lnTo>
                    <a:lnTo>
                      <a:pt x="62" y="192"/>
                    </a:lnTo>
                    <a:lnTo>
                      <a:pt x="31" y="273"/>
                    </a:lnTo>
                    <a:lnTo>
                      <a:pt x="35" y="319"/>
                    </a:lnTo>
                  </a:path>
                </a:pathLst>
              </a:custGeom>
              <a:gradFill rotWithShape="0">
                <a:gsLst>
                  <a:gs pos="0">
                    <a:srgbClr val="996633"/>
                  </a:gs>
                  <a:gs pos="100000">
                    <a:srgbClr val="663300"/>
                  </a:gs>
                </a:gsLst>
                <a:lin ang="18900000" scaled="1"/>
              </a:gradFill>
              <a:ln w="12700" cap="rnd">
                <a:solidFill>
                  <a:schemeClr val="tx1"/>
                </a:solidFill>
                <a:round/>
                <a:headEnd/>
                <a:tailEnd/>
              </a:ln>
            </p:spPr>
            <p:txBody>
              <a:bodyPr/>
              <a:lstStyle/>
              <a:p>
                <a:endParaRPr lang="zh-CN" altLang="en-US"/>
              </a:p>
            </p:txBody>
          </p:sp>
          <p:sp>
            <p:nvSpPr>
              <p:cNvPr id="42" name="Freeform 25"/>
              <p:cNvSpPr>
                <a:spLocks/>
              </p:cNvSpPr>
              <p:nvPr/>
            </p:nvSpPr>
            <p:spPr bwMode="auto">
              <a:xfrm>
                <a:off x="4192" y="3813"/>
                <a:ext cx="576" cy="218"/>
              </a:xfrm>
              <a:custGeom>
                <a:avLst/>
                <a:gdLst>
                  <a:gd name="T0" fmla="*/ 0 w 576"/>
                  <a:gd name="T1" fmla="*/ 62 h 218"/>
                  <a:gd name="T2" fmla="*/ 97 w 576"/>
                  <a:gd name="T3" fmla="*/ 0 h 218"/>
                  <a:gd name="T4" fmla="*/ 160 w 576"/>
                  <a:gd name="T5" fmla="*/ 100 h 218"/>
                  <a:gd name="T6" fmla="*/ 353 w 576"/>
                  <a:gd name="T7" fmla="*/ 21 h 218"/>
                  <a:gd name="T8" fmla="*/ 400 w 576"/>
                  <a:gd name="T9" fmla="*/ 6 h 218"/>
                  <a:gd name="T10" fmla="*/ 460 w 576"/>
                  <a:gd name="T11" fmla="*/ 10 h 218"/>
                  <a:gd name="T12" fmla="*/ 508 w 576"/>
                  <a:gd name="T13" fmla="*/ 29 h 218"/>
                  <a:gd name="T14" fmla="*/ 569 w 576"/>
                  <a:gd name="T15" fmla="*/ 102 h 218"/>
                  <a:gd name="T16" fmla="*/ 573 w 576"/>
                  <a:gd name="T17" fmla="*/ 142 h 218"/>
                  <a:gd name="T18" fmla="*/ 575 w 576"/>
                  <a:gd name="T19" fmla="*/ 177 h 218"/>
                  <a:gd name="T20" fmla="*/ 558 w 576"/>
                  <a:gd name="T21" fmla="*/ 168 h 218"/>
                  <a:gd name="T22" fmla="*/ 547 w 576"/>
                  <a:gd name="T23" fmla="*/ 119 h 218"/>
                  <a:gd name="T24" fmla="*/ 520 w 576"/>
                  <a:gd name="T25" fmla="*/ 84 h 218"/>
                  <a:gd name="T26" fmla="*/ 536 w 576"/>
                  <a:gd name="T27" fmla="*/ 131 h 218"/>
                  <a:gd name="T28" fmla="*/ 512 w 576"/>
                  <a:gd name="T29" fmla="*/ 174 h 218"/>
                  <a:gd name="T30" fmla="*/ 507 w 576"/>
                  <a:gd name="T31" fmla="*/ 188 h 218"/>
                  <a:gd name="T32" fmla="*/ 493 w 576"/>
                  <a:gd name="T33" fmla="*/ 167 h 218"/>
                  <a:gd name="T34" fmla="*/ 497 w 576"/>
                  <a:gd name="T35" fmla="*/ 128 h 218"/>
                  <a:gd name="T36" fmla="*/ 467 w 576"/>
                  <a:gd name="T37" fmla="*/ 98 h 218"/>
                  <a:gd name="T38" fmla="*/ 437 w 576"/>
                  <a:gd name="T39" fmla="*/ 96 h 218"/>
                  <a:gd name="T40" fmla="*/ 409 w 576"/>
                  <a:gd name="T41" fmla="*/ 80 h 218"/>
                  <a:gd name="T42" fmla="*/ 357 w 576"/>
                  <a:gd name="T43" fmla="*/ 98 h 218"/>
                  <a:gd name="T44" fmla="*/ 168 w 576"/>
                  <a:gd name="T45" fmla="*/ 215 h 218"/>
                  <a:gd name="T46" fmla="*/ 132 w 576"/>
                  <a:gd name="T47" fmla="*/ 217 h 218"/>
                  <a:gd name="T48" fmla="*/ 0 w 576"/>
                  <a:gd name="T49" fmla="*/ 62 h 2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76"/>
                  <a:gd name="T76" fmla="*/ 0 h 218"/>
                  <a:gd name="T77" fmla="*/ 576 w 576"/>
                  <a:gd name="T78" fmla="*/ 218 h 2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76" h="218">
                    <a:moveTo>
                      <a:pt x="0" y="62"/>
                    </a:moveTo>
                    <a:lnTo>
                      <a:pt x="97" y="0"/>
                    </a:lnTo>
                    <a:lnTo>
                      <a:pt x="160" y="100"/>
                    </a:lnTo>
                    <a:lnTo>
                      <a:pt x="353" y="21"/>
                    </a:lnTo>
                    <a:lnTo>
                      <a:pt x="400" y="6"/>
                    </a:lnTo>
                    <a:lnTo>
                      <a:pt x="460" y="10"/>
                    </a:lnTo>
                    <a:lnTo>
                      <a:pt x="508" y="29"/>
                    </a:lnTo>
                    <a:lnTo>
                      <a:pt x="569" y="102"/>
                    </a:lnTo>
                    <a:lnTo>
                      <a:pt x="573" y="142"/>
                    </a:lnTo>
                    <a:lnTo>
                      <a:pt x="575" y="177"/>
                    </a:lnTo>
                    <a:lnTo>
                      <a:pt x="558" y="168"/>
                    </a:lnTo>
                    <a:lnTo>
                      <a:pt x="547" y="119"/>
                    </a:lnTo>
                    <a:lnTo>
                      <a:pt x="520" y="84"/>
                    </a:lnTo>
                    <a:lnTo>
                      <a:pt x="536" y="131"/>
                    </a:lnTo>
                    <a:lnTo>
                      <a:pt x="512" y="174"/>
                    </a:lnTo>
                    <a:lnTo>
                      <a:pt x="507" y="188"/>
                    </a:lnTo>
                    <a:lnTo>
                      <a:pt x="493" y="167"/>
                    </a:lnTo>
                    <a:lnTo>
                      <a:pt x="497" y="128"/>
                    </a:lnTo>
                    <a:lnTo>
                      <a:pt x="467" y="98"/>
                    </a:lnTo>
                    <a:lnTo>
                      <a:pt x="437" y="96"/>
                    </a:lnTo>
                    <a:lnTo>
                      <a:pt x="409" y="80"/>
                    </a:lnTo>
                    <a:lnTo>
                      <a:pt x="357" y="98"/>
                    </a:lnTo>
                    <a:lnTo>
                      <a:pt x="168" y="215"/>
                    </a:lnTo>
                    <a:lnTo>
                      <a:pt x="132" y="217"/>
                    </a:lnTo>
                    <a:lnTo>
                      <a:pt x="0" y="62"/>
                    </a:lnTo>
                  </a:path>
                </a:pathLst>
              </a:custGeom>
              <a:solidFill>
                <a:srgbClr val="FFFFFF"/>
              </a:solidFill>
              <a:ln w="12700" cap="rnd">
                <a:solidFill>
                  <a:schemeClr val="tx1"/>
                </a:solidFill>
                <a:round/>
                <a:headEnd/>
                <a:tailEnd/>
              </a:ln>
            </p:spPr>
            <p:txBody>
              <a:bodyPr/>
              <a:lstStyle/>
              <a:p>
                <a:endParaRPr lang="zh-CN" altLang="en-US"/>
              </a:p>
            </p:txBody>
          </p:sp>
        </p:grpSp>
        <p:grpSp>
          <p:nvGrpSpPr>
            <p:cNvPr id="17" name="Group 26"/>
            <p:cNvGrpSpPr>
              <a:grpSpLocks/>
            </p:cNvGrpSpPr>
            <p:nvPr/>
          </p:nvGrpSpPr>
          <p:grpSpPr bwMode="auto">
            <a:xfrm>
              <a:off x="9240442" y="1654493"/>
              <a:ext cx="993775" cy="1116013"/>
              <a:chOff x="4657" y="3248"/>
              <a:chExt cx="803" cy="902"/>
            </a:xfrm>
          </p:grpSpPr>
          <p:sp>
            <p:nvSpPr>
              <p:cNvPr id="28" name="Freeform 27"/>
              <p:cNvSpPr>
                <a:spLocks/>
              </p:cNvSpPr>
              <p:nvPr/>
            </p:nvSpPr>
            <p:spPr bwMode="auto">
              <a:xfrm>
                <a:off x="4979" y="3581"/>
                <a:ext cx="184" cy="434"/>
              </a:xfrm>
              <a:custGeom>
                <a:avLst/>
                <a:gdLst>
                  <a:gd name="T0" fmla="*/ 0 w 184"/>
                  <a:gd name="T1" fmla="*/ 57 h 434"/>
                  <a:gd name="T2" fmla="*/ 77 w 184"/>
                  <a:gd name="T3" fmla="*/ 74 h 434"/>
                  <a:gd name="T4" fmla="*/ 183 w 184"/>
                  <a:gd name="T5" fmla="*/ 0 h 434"/>
                  <a:gd name="T6" fmla="*/ 145 w 184"/>
                  <a:gd name="T7" fmla="*/ 433 h 434"/>
                  <a:gd name="T8" fmla="*/ 15 w 184"/>
                  <a:gd name="T9" fmla="*/ 431 h 434"/>
                  <a:gd name="T10" fmla="*/ 0 w 184"/>
                  <a:gd name="T11" fmla="*/ 57 h 434"/>
                  <a:gd name="T12" fmla="*/ 0 60000 65536"/>
                  <a:gd name="T13" fmla="*/ 0 60000 65536"/>
                  <a:gd name="T14" fmla="*/ 0 60000 65536"/>
                  <a:gd name="T15" fmla="*/ 0 60000 65536"/>
                  <a:gd name="T16" fmla="*/ 0 60000 65536"/>
                  <a:gd name="T17" fmla="*/ 0 60000 65536"/>
                  <a:gd name="T18" fmla="*/ 0 w 184"/>
                  <a:gd name="T19" fmla="*/ 0 h 434"/>
                  <a:gd name="T20" fmla="*/ 184 w 184"/>
                  <a:gd name="T21" fmla="*/ 434 h 434"/>
                </a:gdLst>
                <a:ahLst/>
                <a:cxnLst>
                  <a:cxn ang="T12">
                    <a:pos x="T0" y="T1"/>
                  </a:cxn>
                  <a:cxn ang="T13">
                    <a:pos x="T2" y="T3"/>
                  </a:cxn>
                  <a:cxn ang="T14">
                    <a:pos x="T4" y="T5"/>
                  </a:cxn>
                  <a:cxn ang="T15">
                    <a:pos x="T6" y="T7"/>
                  </a:cxn>
                  <a:cxn ang="T16">
                    <a:pos x="T8" y="T9"/>
                  </a:cxn>
                  <a:cxn ang="T17">
                    <a:pos x="T10" y="T11"/>
                  </a:cxn>
                </a:cxnLst>
                <a:rect l="T18" t="T19" r="T20" b="T21"/>
                <a:pathLst>
                  <a:path w="184" h="434">
                    <a:moveTo>
                      <a:pt x="0" y="57"/>
                    </a:moveTo>
                    <a:lnTo>
                      <a:pt x="77" y="74"/>
                    </a:lnTo>
                    <a:lnTo>
                      <a:pt x="183" y="0"/>
                    </a:lnTo>
                    <a:lnTo>
                      <a:pt x="145" y="433"/>
                    </a:lnTo>
                    <a:lnTo>
                      <a:pt x="15" y="431"/>
                    </a:lnTo>
                    <a:lnTo>
                      <a:pt x="0" y="57"/>
                    </a:lnTo>
                  </a:path>
                </a:pathLst>
              </a:custGeom>
              <a:solidFill>
                <a:srgbClr val="FFFFFF"/>
              </a:solidFill>
              <a:ln w="12700" cap="rnd">
                <a:solidFill>
                  <a:schemeClr val="tx1"/>
                </a:solidFill>
                <a:round/>
                <a:headEnd/>
                <a:tailEnd/>
              </a:ln>
            </p:spPr>
            <p:txBody>
              <a:bodyPr/>
              <a:lstStyle/>
              <a:p>
                <a:endParaRPr lang="zh-CN" altLang="en-US"/>
              </a:p>
            </p:txBody>
          </p:sp>
          <p:sp>
            <p:nvSpPr>
              <p:cNvPr id="29" name="Freeform 28"/>
              <p:cNvSpPr>
                <a:spLocks/>
              </p:cNvSpPr>
              <p:nvPr/>
            </p:nvSpPr>
            <p:spPr bwMode="auto">
              <a:xfrm>
                <a:off x="4881" y="3304"/>
                <a:ext cx="285" cy="365"/>
              </a:xfrm>
              <a:custGeom>
                <a:avLst/>
                <a:gdLst>
                  <a:gd name="T0" fmla="*/ 78 w 285"/>
                  <a:gd name="T1" fmla="*/ 0 h 365"/>
                  <a:gd name="T2" fmla="*/ 0 w 285"/>
                  <a:gd name="T3" fmla="*/ 97 h 365"/>
                  <a:gd name="T4" fmla="*/ 7 w 285"/>
                  <a:gd name="T5" fmla="*/ 131 h 365"/>
                  <a:gd name="T6" fmla="*/ 29 w 285"/>
                  <a:gd name="T7" fmla="*/ 150 h 365"/>
                  <a:gd name="T8" fmla="*/ 31 w 285"/>
                  <a:gd name="T9" fmla="*/ 195 h 365"/>
                  <a:gd name="T10" fmla="*/ 75 w 285"/>
                  <a:gd name="T11" fmla="*/ 298 h 365"/>
                  <a:gd name="T12" fmla="*/ 127 w 285"/>
                  <a:gd name="T13" fmla="*/ 305 h 365"/>
                  <a:gd name="T14" fmla="*/ 133 w 285"/>
                  <a:gd name="T15" fmla="*/ 364 h 365"/>
                  <a:gd name="T16" fmla="*/ 284 w 285"/>
                  <a:gd name="T17" fmla="*/ 317 h 365"/>
                  <a:gd name="T18" fmla="*/ 264 w 285"/>
                  <a:gd name="T19" fmla="*/ 180 h 365"/>
                  <a:gd name="T20" fmla="*/ 279 w 285"/>
                  <a:gd name="T21" fmla="*/ 94 h 365"/>
                  <a:gd name="T22" fmla="*/ 183 w 285"/>
                  <a:gd name="T23" fmla="*/ 0 h 365"/>
                  <a:gd name="T24" fmla="*/ 78 w 285"/>
                  <a:gd name="T25" fmla="*/ 0 h 3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5"/>
                  <a:gd name="T40" fmla="*/ 0 h 365"/>
                  <a:gd name="T41" fmla="*/ 285 w 285"/>
                  <a:gd name="T42" fmla="*/ 365 h 36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5" h="365">
                    <a:moveTo>
                      <a:pt x="78" y="0"/>
                    </a:moveTo>
                    <a:lnTo>
                      <a:pt x="0" y="97"/>
                    </a:lnTo>
                    <a:lnTo>
                      <a:pt x="7" y="131"/>
                    </a:lnTo>
                    <a:lnTo>
                      <a:pt x="29" y="150"/>
                    </a:lnTo>
                    <a:lnTo>
                      <a:pt x="31" y="195"/>
                    </a:lnTo>
                    <a:lnTo>
                      <a:pt x="75" y="298"/>
                    </a:lnTo>
                    <a:lnTo>
                      <a:pt x="127" y="305"/>
                    </a:lnTo>
                    <a:lnTo>
                      <a:pt x="133" y="364"/>
                    </a:lnTo>
                    <a:lnTo>
                      <a:pt x="284" y="317"/>
                    </a:lnTo>
                    <a:lnTo>
                      <a:pt x="264" y="180"/>
                    </a:lnTo>
                    <a:lnTo>
                      <a:pt x="279" y="94"/>
                    </a:lnTo>
                    <a:lnTo>
                      <a:pt x="183" y="0"/>
                    </a:lnTo>
                    <a:lnTo>
                      <a:pt x="78" y="0"/>
                    </a:lnTo>
                  </a:path>
                </a:pathLst>
              </a:custGeom>
              <a:solidFill>
                <a:srgbClr val="FFFFFF"/>
              </a:solidFill>
              <a:ln w="12700" cap="rnd">
                <a:solidFill>
                  <a:schemeClr val="tx1"/>
                </a:solidFill>
                <a:round/>
                <a:headEnd/>
                <a:tailEnd/>
              </a:ln>
            </p:spPr>
            <p:txBody>
              <a:bodyPr/>
              <a:lstStyle/>
              <a:p>
                <a:endParaRPr lang="zh-CN" altLang="en-US"/>
              </a:p>
            </p:txBody>
          </p:sp>
          <p:sp>
            <p:nvSpPr>
              <p:cNvPr id="30" name="Freeform 29"/>
              <p:cNvSpPr>
                <a:spLocks/>
              </p:cNvSpPr>
              <p:nvPr/>
            </p:nvSpPr>
            <p:spPr bwMode="auto">
              <a:xfrm>
                <a:off x="4868" y="3248"/>
                <a:ext cx="314" cy="273"/>
              </a:xfrm>
              <a:custGeom>
                <a:avLst/>
                <a:gdLst>
                  <a:gd name="T0" fmla="*/ 77 w 314"/>
                  <a:gd name="T1" fmla="*/ 0 h 273"/>
                  <a:gd name="T2" fmla="*/ 0 w 314"/>
                  <a:gd name="T3" fmla="*/ 93 h 273"/>
                  <a:gd name="T4" fmla="*/ 0 w 314"/>
                  <a:gd name="T5" fmla="*/ 165 h 273"/>
                  <a:gd name="T6" fmla="*/ 18 w 314"/>
                  <a:gd name="T7" fmla="*/ 181 h 273"/>
                  <a:gd name="T8" fmla="*/ 53 w 314"/>
                  <a:gd name="T9" fmla="*/ 141 h 273"/>
                  <a:gd name="T10" fmla="*/ 66 w 314"/>
                  <a:gd name="T11" fmla="*/ 112 h 273"/>
                  <a:gd name="T12" fmla="*/ 117 w 314"/>
                  <a:gd name="T13" fmla="*/ 70 h 273"/>
                  <a:gd name="T14" fmla="*/ 146 w 314"/>
                  <a:gd name="T15" fmla="*/ 78 h 273"/>
                  <a:gd name="T16" fmla="*/ 195 w 314"/>
                  <a:gd name="T17" fmla="*/ 112 h 273"/>
                  <a:gd name="T18" fmla="*/ 219 w 314"/>
                  <a:gd name="T19" fmla="*/ 146 h 273"/>
                  <a:gd name="T20" fmla="*/ 234 w 314"/>
                  <a:gd name="T21" fmla="*/ 172 h 273"/>
                  <a:gd name="T22" fmla="*/ 249 w 314"/>
                  <a:gd name="T23" fmla="*/ 152 h 273"/>
                  <a:gd name="T24" fmla="*/ 257 w 314"/>
                  <a:gd name="T25" fmla="*/ 140 h 273"/>
                  <a:gd name="T26" fmla="*/ 272 w 314"/>
                  <a:gd name="T27" fmla="*/ 152 h 273"/>
                  <a:gd name="T28" fmla="*/ 274 w 314"/>
                  <a:gd name="T29" fmla="*/ 207 h 273"/>
                  <a:gd name="T30" fmla="*/ 257 w 314"/>
                  <a:gd name="T31" fmla="*/ 220 h 273"/>
                  <a:gd name="T32" fmla="*/ 266 w 314"/>
                  <a:gd name="T33" fmla="*/ 259 h 273"/>
                  <a:gd name="T34" fmla="*/ 278 w 314"/>
                  <a:gd name="T35" fmla="*/ 272 h 273"/>
                  <a:gd name="T36" fmla="*/ 296 w 314"/>
                  <a:gd name="T37" fmla="*/ 246 h 273"/>
                  <a:gd name="T38" fmla="*/ 313 w 314"/>
                  <a:gd name="T39" fmla="*/ 185 h 273"/>
                  <a:gd name="T40" fmla="*/ 296 w 314"/>
                  <a:gd name="T41" fmla="*/ 64 h 273"/>
                  <a:gd name="T42" fmla="*/ 231 w 314"/>
                  <a:gd name="T43" fmla="*/ 0 h 273"/>
                  <a:gd name="T44" fmla="*/ 77 w 314"/>
                  <a:gd name="T45" fmla="*/ 0 h 27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4"/>
                  <a:gd name="T70" fmla="*/ 0 h 273"/>
                  <a:gd name="T71" fmla="*/ 314 w 314"/>
                  <a:gd name="T72" fmla="*/ 273 h 27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4" h="273">
                    <a:moveTo>
                      <a:pt x="77" y="0"/>
                    </a:moveTo>
                    <a:lnTo>
                      <a:pt x="0" y="93"/>
                    </a:lnTo>
                    <a:lnTo>
                      <a:pt x="0" y="165"/>
                    </a:lnTo>
                    <a:lnTo>
                      <a:pt x="18" y="181"/>
                    </a:lnTo>
                    <a:lnTo>
                      <a:pt x="53" y="141"/>
                    </a:lnTo>
                    <a:lnTo>
                      <a:pt x="66" y="112"/>
                    </a:lnTo>
                    <a:lnTo>
                      <a:pt x="117" y="70"/>
                    </a:lnTo>
                    <a:lnTo>
                      <a:pt x="146" y="78"/>
                    </a:lnTo>
                    <a:lnTo>
                      <a:pt x="195" y="112"/>
                    </a:lnTo>
                    <a:lnTo>
                      <a:pt x="219" y="146"/>
                    </a:lnTo>
                    <a:lnTo>
                      <a:pt x="234" y="172"/>
                    </a:lnTo>
                    <a:lnTo>
                      <a:pt x="249" y="152"/>
                    </a:lnTo>
                    <a:lnTo>
                      <a:pt x="257" y="140"/>
                    </a:lnTo>
                    <a:lnTo>
                      <a:pt x="272" y="152"/>
                    </a:lnTo>
                    <a:lnTo>
                      <a:pt x="274" y="207"/>
                    </a:lnTo>
                    <a:lnTo>
                      <a:pt x="257" y="220"/>
                    </a:lnTo>
                    <a:lnTo>
                      <a:pt x="266" y="259"/>
                    </a:lnTo>
                    <a:lnTo>
                      <a:pt x="278" y="272"/>
                    </a:lnTo>
                    <a:lnTo>
                      <a:pt x="296" y="246"/>
                    </a:lnTo>
                    <a:lnTo>
                      <a:pt x="313" y="185"/>
                    </a:lnTo>
                    <a:lnTo>
                      <a:pt x="296" y="64"/>
                    </a:lnTo>
                    <a:lnTo>
                      <a:pt x="231" y="0"/>
                    </a:lnTo>
                    <a:lnTo>
                      <a:pt x="77" y="0"/>
                    </a:lnTo>
                  </a:path>
                </a:pathLst>
              </a:custGeom>
              <a:gradFill rotWithShape="0">
                <a:gsLst>
                  <a:gs pos="0">
                    <a:srgbClr val="000000"/>
                  </a:gs>
                  <a:gs pos="100000">
                    <a:srgbClr val="969696"/>
                  </a:gs>
                </a:gsLst>
                <a:lin ang="18900000" scaled="1"/>
              </a:gradFill>
              <a:ln w="12700" cap="rnd">
                <a:solidFill>
                  <a:schemeClr val="tx1"/>
                </a:solidFill>
                <a:round/>
                <a:headEnd/>
                <a:tailEnd/>
              </a:ln>
            </p:spPr>
            <p:txBody>
              <a:bodyPr/>
              <a:lstStyle/>
              <a:p>
                <a:endParaRPr lang="zh-CN" altLang="en-US"/>
              </a:p>
            </p:txBody>
          </p:sp>
          <p:sp>
            <p:nvSpPr>
              <p:cNvPr id="31" name="Freeform 30"/>
              <p:cNvSpPr>
                <a:spLocks/>
              </p:cNvSpPr>
              <p:nvPr/>
            </p:nvSpPr>
            <p:spPr bwMode="auto">
              <a:xfrm>
                <a:off x="5008" y="3636"/>
                <a:ext cx="96" cy="423"/>
              </a:xfrm>
              <a:custGeom>
                <a:avLst/>
                <a:gdLst>
                  <a:gd name="T0" fmla="*/ 19 w 96"/>
                  <a:gd name="T1" fmla="*/ 15 h 423"/>
                  <a:gd name="T2" fmla="*/ 47 w 96"/>
                  <a:gd name="T3" fmla="*/ 19 h 423"/>
                  <a:gd name="T4" fmla="*/ 71 w 96"/>
                  <a:gd name="T5" fmla="*/ 0 h 423"/>
                  <a:gd name="T6" fmla="*/ 85 w 96"/>
                  <a:gd name="T7" fmla="*/ 30 h 423"/>
                  <a:gd name="T8" fmla="*/ 54 w 96"/>
                  <a:gd name="T9" fmla="*/ 68 h 423"/>
                  <a:gd name="T10" fmla="*/ 95 w 96"/>
                  <a:gd name="T11" fmla="*/ 420 h 423"/>
                  <a:gd name="T12" fmla="*/ 4 w 96"/>
                  <a:gd name="T13" fmla="*/ 422 h 423"/>
                  <a:gd name="T14" fmla="*/ 0 w 96"/>
                  <a:gd name="T15" fmla="*/ 235 h 423"/>
                  <a:gd name="T16" fmla="*/ 35 w 96"/>
                  <a:gd name="T17" fmla="*/ 66 h 423"/>
                  <a:gd name="T18" fmla="*/ 19 w 96"/>
                  <a:gd name="T19" fmla="*/ 15 h 4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
                  <a:gd name="T31" fmla="*/ 0 h 423"/>
                  <a:gd name="T32" fmla="*/ 96 w 96"/>
                  <a:gd name="T33" fmla="*/ 423 h 4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 h="423">
                    <a:moveTo>
                      <a:pt x="19" y="15"/>
                    </a:moveTo>
                    <a:lnTo>
                      <a:pt x="47" y="19"/>
                    </a:lnTo>
                    <a:lnTo>
                      <a:pt x="71" y="0"/>
                    </a:lnTo>
                    <a:lnTo>
                      <a:pt x="85" y="30"/>
                    </a:lnTo>
                    <a:lnTo>
                      <a:pt x="54" y="68"/>
                    </a:lnTo>
                    <a:lnTo>
                      <a:pt x="95" y="420"/>
                    </a:lnTo>
                    <a:lnTo>
                      <a:pt x="4" y="422"/>
                    </a:lnTo>
                    <a:lnTo>
                      <a:pt x="0" y="235"/>
                    </a:lnTo>
                    <a:lnTo>
                      <a:pt x="35" y="66"/>
                    </a:lnTo>
                    <a:lnTo>
                      <a:pt x="19" y="15"/>
                    </a:lnTo>
                  </a:path>
                </a:pathLst>
              </a:custGeom>
              <a:solidFill>
                <a:srgbClr val="A50021"/>
              </a:solidFill>
              <a:ln w="12700" cap="rnd">
                <a:solidFill>
                  <a:schemeClr val="tx1"/>
                </a:solidFill>
                <a:round/>
                <a:headEnd/>
                <a:tailEnd/>
              </a:ln>
            </p:spPr>
            <p:txBody>
              <a:bodyPr/>
              <a:lstStyle/>
              <a:p>
                <a:endParaRPr lang="zh-CN" altLang="en-US"/>
              </a:p>
            </p:txBody>
          </p:sp>
          <p:sp>
            <p:nvSpPr>
              <p:cNvPr id="32" name="Freeform 31"/>
              <p:cNvSpPr>
                <a:spLocks/>
              </p:cNvSpPr>
              <p:nvPr/>
            </p:nvSpPr>
            <p:spPr bwMode="auto">
              <a:xfrm>
                <a:off x="5072" y="3537"/>
                <a:ext cx="96" cy="170"/>
              </a:xfrm>
              <a:custGeom>
                <a:avLst/>
                <a:gdLst>
                  <a:gd name="T0" fmla="*/ 95 w 96"/>
                  <a:gd name="T1" fmla="*/ 40 h 170"/>
                  <a:gd name="T2" fmla="*/ 76 w 96"/>
                  <a:gd name="T3" fmla="*/ 0 h 170"/>
                  <a:gd name="T4" fmla="*/ 0 w 96"/>
                  <a:gd name="T5" fmla="*/ 103 h 170"/>
                  <a:gd name="T6" fmla="*/ 21 w 96"/>
                  <a:gd name="T7" fmla="*/ 169 h 170"/>
                  <a:gd name="T8" fmla="*/ 95 w 96"/>
                  <a:gd name="T9" fmla="*/ 40 h 170"/>
                  <a:gd name="T10" fmla="*/ 0 60000 65536"/>
                  <a:gd name="T11" fmla="*/ 0 60000 65536"/>
                  <a:gd name="T12" fmla="*/ 0 60000 65536"/>
                  <a:gd name="T13" fmla="*/ 0 60000 65536"/>
                  <a:gd name="T14" fmla="*/ 0 60000 65536"/>
                  <a:gd name="T15" fmla="*/ 0 w 96"/>
                  <a:gd name="T16" fmla="*/ 0 h 170"/>
                  <a:gd name="T17" fmla="*/ 96 w 96"/>
                  <a:gd name="T18" fmla="*/ 170 h 170"/>
                </a:gdLst>
                <a:ahLst/>
                <a:cxnLst>
                  <a:cxn ang="T10">
                    <a:pos x="T0" y="T1"/>
                  </a:cxn>
                  <a:cxn ang="T11">
                    <a:pos x="T2" y="T3"/>
                  </a:cxn>
                  <a:cxn ang="T12">
                    <a:pos x="T4" y="T5"/>
                  </a:cxn>
                  <a:cxn ang="T13">
                    <a:pos x="T6" y="T7"/>
                  </a:cxn>
                  <a:cxn ang="T14">
                    <a:pos x="T8" y="T9"/>
                  </a:cxn>
                </a:cxnLst>
                <a:rect l="T15" t="T16" r="T17" b="T18"/>
                <a:pathLst>
                  <a:path w="96" h="170">
                    <a:moveTo>
                      <a:pt x="95" y="40"/>
                    </a:moveTo>
                    <a:lnTo>
                      <a:pt x="76" y="0"/>
                    </a:lnTo>
                    <a:lnTo>
                      <a:pt x="0" y="103"/>
                    </a:lnTo>
                    <a:lnTo>
                      <a:pt x="21" y="169"/>
                    </a:lnTo>
                    <a:lnTo>
                      <a:pt x="95" y="40"/>
                    </a:lnTo>
                  </a:path>
                </a:pathLst>
              </a:custGeom>
              <a:solidFill>
                <a:srgbClr val="FFFFFF"/>
              </a:solidFill>
              <a:ln w="12700" cap="rnd">
                <a:solidFill>
                  <a:schemeClr val="tx1"/>
                </a:solidFill>
                <a:round/>
                <a:headEnd/>
                <a:tailEnd/>
              </a:ln>
            </p:spPr>
            <p:txBody>
              <a:bodyPr/>
              <a:lstStyle/>
              <a:p>
                <a:endParaRPr lang="zh-CN" altLang="en-US"/>
              </a:p>
            </p:txBody>
          </p:sp>
          <p:sp>
            <p:nvSpPr>
              <p:cNvPr id="33" name="Freeform 32"/>
              <p:cNvSpPr>
                <a:spLocks/>
              </p:cNvSpPr>
              <p:nvPr/>
            </p:nvSpPr>
            <p:spPr bwMode="auto">
              <a:xfrm>
                <a:off x="4964" y="3607"/>
                <a:ext cx="79" cy="92"/>
              </a:xfrm>
              <a:custGeom>
                <a:avLst/>
                <a:gdLst>
                  <a:gd name="T0" fmla="*/ 0 w 79"/>
                  <a:gd name="T1" fmla="*/ 2 h 92"/>
                  <a:gd name="T2" fmla="*/ 48 w 79"/>
                  <a:gd name="T3" fmla="*/ 0 h 92"/>
                  <a:gd name="T4" fmla="*/ 78 w 79"/>
                  <a:gd name="T5" fmla="*/ 38 h 92"/>
                  <a:gd name="T6" fmla="*/ 34 w 79"/>
                  <a:gd name="T7" fmla="*/ 91 h 92"/>
                  <a:gd name="T8" fmla="*/ 0 w 79"/>
                  <a:gd name="T9" fmla="*/ 2 h 92"/>
                  <a:gd name="T10" fmla="*/ 0 60000 65536"/>
                  <a:gd name="T11" fmla="*/ 0 60000 65536"/>
                  <a:gd name="T12" fmla="*/ 0 60000 65536"/>
                  <a:gd name="T13" fmla="*/ 0 60000 65536"/>
                  <a:gd name="T14" fmla="*/ 0 60000 65536"/>
                  <a:gd name="T15" fmla="*/ 0 w 79"/>
                  <a:gd name="T16" fmla="*/ 0 h 92"/>
                  <a:gd name="T17" fmla="*/ 79 w 79"/>
                  <a:gd name="T18" fmla="*/ 92 h 92"/>
                </a:gdLst>
                <a:ahLst/>
                <a:cxnLst>
                  <a:cxn ang="T10">
                    <a:pos x="T0" y="T1"/>
                  </a:cxn>
                  <a:cxn ang="T11">
                    <a:pos x="T2" y="T3"/>
                  </a:cxn>
                  <a:cxn ang="T12">
                    <a:pos x="T4" y="T5"/>
                  </a:cxn>
                  <a:cxn ang="T13">
                    <a:pos x="T6" y="T7"/>
                  </a:cxn>
                  <a:cxn ang="T14">
                    <a:pos x="T8" y="T9"/>
                  </a:cxn>
                </a:cxnLst>
                <a:rect l="T15" t="T16" r="T17" b="T18"/>
                <a:pathLst>
                  <a:path w="79" h="92">
                    <a:moveTo>
                      <a:pt x="0" y="2"/>
                    </a:moveTo>
                    <a:lnTo>
                      <a:pt x="48" y="0"/>
                    </a:lnTo>
                    <a:lnTo>
                      <a:pt x="78" y="38"/>
                    </a:lnTo>
                    <a:lnTo>
                      <a:pt x="34" y="91"/>
                    </a:lnTo>
                    <a:lnTo>
                      <a:pt x="0" y="2"/>
                    </a:lnTo>
                  </a:path>
                </a:pathLst>
              </a:custGeom>
              <a:solidFill>
                <a:srgbClr val="FFFFFF"/>
              </a:solidFill>
              <a:ln w="12700" cap="rnd">
                <a:solidFill>
                  <a:schemeClr val="tx1"/>
                </a:solidFill>
                <a:round/>
                <a:headEnd/>
                <a:tailEnd/>
              </a:ln>
            </p:spPr>
            <p:txBody>
              <a:bodyPr/>
              <a:lstStyle/>
              <a:p>
                <a:endParaRPr lang="zh-CN" altLang="en-US"/>
              </a:p>
            </p:txBody>
          </p:sp>
          <p:sp>
            <p:nvSpPr>
              <p:cNvPr id="34" name="Freeform 33"/>
              <p:cNvSpPr>
                <a:spLocks/>
              </p:cNvSpPr>
              <p:nvPr/>
            </p:nvSpPr>
            <p:spPr bwMode="auto">
              <a:xfrm>
                <a:off x="4697" y="3587"/>
                <a:ext cx="371" cy="510"/>
              </a:xfrm>
              <a:custGeom>
                <a:avLst/>
                <a:gdLst>
                  <a:gd name="T0" fmla="*/ 301 w 371"/>
                  <a:gd name="T1" fmla="*/ 19 h 510"/>
                  <a:gd name="T2" fmla="*/ 264 w 371"/>
                  <a:gd name="T3" fmla="*/ 19 h 510"/>
                  <a:gd name="T4" fmla="*/ 250 w 371"/>
                  <a:gd name="T5" fmla="*/ 0 h 510"/>
                  <a:gd name="T6" fmla="*/ 153 w 371"/>
                  <a:gd name="T7" fmla="*/ 20 h 510"/>
                  <a:gd name="T8" fmla="*/ 93 w 371"/>
                  <a:gd name="T9" fmla="*/ 45 h 510"/>
                  <a:gd name="T10" fmla="*/ 68 w 371"/>
                  <a:gd name="T11" fmla="*/ 68 h 510"/>
                  <a:gd name="T12" fmla="*/ 56 w 371"/>
                  <a:gd name="T13" fmla="*/ 155 h 510"/>
                  <a:gd name="T14" fmla="*/ 59 w 371"/>
                  <a:gd name="T15" fmla="*/ 246 h 510"/>
                  <a:gd name="T16" fmla="*/ 59 w 371"/>
                  <a:gd name="T17" fmla="*/ 316 h 510"/>
                  <a:gd name="T18" fmla="*/ 45 w 371"/>
                  <a:gd name="T19" fmla="*/ 320 h 510"/>
                  <a:gd name="T20" fmla="*/ 35 w 371"/>
                  <a:gd name="T21" fmla="*/ 357 h 510"/>
                  <a:gd name="T22" fmla="*/ 0 w 371"/>
                  <a:gd name="T23" fmla="*/ 395 h 510"/>
                  <a:gd name="T24" fmla="*/ 24 w 371"/>
                  <a:gd name="T25" fmla="*/ 509 h 510"/>
                  <a:gd name="T26" fmla="*/ 370 w 371"/>
                  <a:gd name="T27" fmla="*/ 503 h 510"/>
                  <a:gd name="T28" fmla="*/ 352 w 371"/>
                  <a:gd name="T29" fmla="*/ 453 h 510"/>
                  <a:gd name="T30" fmla="*/ 317 w 371"/>
                  <a:gd name="T31" fmla="*/ 332 h 510"/>
                  <a:gd name="T32" fmla="*/ 306 w 371"/>
                  <a:gd name="T33" fmla="*/ 150 h 510"/>
                  <a:gd name="T34" fmla="*/ 301 w 371"/>
                  <a:gd name="T35" fmla="*/ 19 h 51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1"/>
                  <a:gd name="T55" fmla="*/ 0 h 510"/>
                  <a:gd name="T56" fmla="*/ 371 w 371"/>
                  <a:gd name="T57" fmla="*/ 510 h 51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1" h="510">
                    <a:moveTo>
                      <a:pt x="301" y="19"/>
                    </a:moveTo>
                    <a:lnTo>
                      <a:pt x="264" y="19"/>
                    </a:lnTo>
                    <a:lnTo>
                      <a:pt x="250" y="0"/>
                    </a:lnTo>
                    <a:lnTo>
                      <a:pt x="153" y="20"/>
                    </a:lnTo>
                    <a:lnTo>
                      <a:pt x="93" y="45"/>
                    </a:lnTo>
                    <a:lnTo>
                      <a:pt x="68" y="68"/>
                    </a:lnTo>
                    <a:lnTo>
                      <a:pt x="56" y="155"/>
                    </a:lnTo>
                    <a:lnTo>
                      <a:pt x="59" y="246"/>
                    </a:lnTo>
                    <a:lnTo>
                      <a:pt x="59" y="316"/>
                    </a:lnTo>
                    <a:lnTo>
                      <a:pt x="45" y="320"/>
                    </a:lnTo>
                    <a:lnTo>
                      <a:pt x="35" y="357"/>
                    </a:lnTo>
                    <a:lnTo>
                      <a:pt x="0" y="395"/>
                    </a:lnTo>
                    <a:lnTo>
                      <a:pt x="24" y="509"/>
                    </a:lnTo>
                    <a:lnTo>
                      <a:pt x="370" y="503"/>
                    </a:lnTo>
                    <a:lnTo>
                      <a:pt x="352" y="453"/>
                    </a:lnTo>
                    <a:lnTo>
                      <a:pt x="317" y="332"/>
                    </a:lnTo>
                    <a:lnTo>
                      <a:pt x="306" y="150"/>
                    </a:lnTo>
                    <a:lnTo>
                      <a:pt x="301" y="19"/>
                    </a:lnTo>
                  </a:path>
                </a:pathLst>
              </a:custGeom>
              <a:gradFill rotWithShape="0">
                <a:gsLst>
                  <a:gs pos="0">
                    <a:srgbClr val="333300"/>
                  </a:gs>
                  <a:gs pos="100000">
                    <a:srgbClr val="800000"/>
                  </a:gs>
                </a:gsLst>
                <a:lin ang="18900000" scaled="1"/>
              </a:gradFill>
              <a:ln w="12700" cap="rnd">
                <a:solidFill>
                  <a:schemeClr val="tx1"/>
                </a:solidFill>
                <a:round/>
                <a:headEnd/>
                <a:tailEnd/>
              </a:ln>
            </p:spPr>
            <p:txBody>
              <a:bodyPr/>
              <a:lstStyle/>
              <a:p>
                <a:endParaRPr lang="zh-CN" altLang="en-US"/>
              </a:p>
            </p:txBody>
          </p:sp>
          <p:sp>
            <p:nvSpPr>
              <p:cNvPr id="35" name="Freeform 34"/>
              <p:cNvSpPr>
                <a:spLocks/>
              </p:cNvSpPr>
              <p:nvPr/>
            </p:nvSpPr>
            <p:spPr bwMode="auto">
              <a:xfrm>
                <a:off x="5055" y="3539"/>
                <a:ext cx="405" cy="604"/>
              </a:xfrm>
              <a:custGeom>
                <a:avLst/>
                <a:gdLst>
                  <a:gd name="T0" fmla="*/ 393 w 405"/>
                  <a:gd name="T1" fmla="*/ 603 h 604"/>
                  <a:gd name="T2" fmla="*/ 404 w 405"/>
                  <a:gd name="T3" fmla="*/ 429 h 604"/>
                  <a:gd name="T4" fmla="*/ 404 w 405"/>
                  <a:gd name="T5" fmla="*/ 355 h 604"/>
                  <a:gd name="T6" fmla="*/ 386 w 405"/>
                  <a:gd name="T7" fmla="*/ 311 h 604"/>
                  <a:gd name="T8" fmla="*/ 376 w 405"/>
                  <a:gd name="T9" fmla="*/ 171 h 604"/>
                  <a:gd name="T10" fmla="*/ 361 w 405"/>
                  <a:gd name="T11" fmla="*/ 101 h 604"/>
                  <a:gd name="T12" fmla="*/ 329 w 405"/>
                  <a:gd name="T13" fmla="*/ 82 h 604"/>
                  <a:gd name="T14" fmla="*/ 253 w 405"/>
                  <a:gd name="T15" fmla="*/ 66 h 604"/>
                  <a:gd name="T16" fmla="*/ 170 w 405"/>
                  <a:gd name="T17" fmla="*/ 53 h 604"/>
                  <a:gd name="T18" fmla="*/ 135 w 405"/>
                  <a:gd name="T19" fmla="*/ 39 h 604"/>
                  <a:gd name="T20" fmla="*/ 93 w 405"/>
                  <a:gd name="T21" fmla="*/ 0 h 604"/>
                  <a:gd name="T22" fmla="*/ 77 w 405"/>
                  <a:gd name="T23" fmla="*/ 161 h 604"/>
                  <a:gd name="T24" fmla="*/ 47 w 405"/>
                  <a:gd name="T25" fmla="*/ 419 h 604"/>
                  <a:gd name="T26" fmla="*/ 0 w 405"/>
                  <a:gd name="T27" fmla="*/ 548 h 604"/>
                  <a:gd name="T28" fmla="*/ 393 w 405"/>
                  <a:gd name="T29" fmla="*/ 603 h 6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05"/>
                  <a:gd name="T46" fmla="*/ 0 h 604"/>
                  <a:gd name="T47" fmla="*/ 405 w 405"/>
                  <a:gd name="T48" fmla="*/ 604 h 6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05" h="604">
                    <a:moveTo>
                      <a:pt x="393" y="603"/>
                    </a:moveTo>
                    <a:lnTo>
                      <a:pt x="404" y="429"/>
                    </a:lnTo>
                    <a:lnTo>
                      <a:pt x="404" y="355"/>
                    </a:lnTo>
                    <a:lnTo>
                      <a:pt x="386" y="311"/>
                    </a:lnTo>
                    <a:lnTo>
                      <a:pt x="376" y="171"/>
                    </a:lnTo>
                    <a:lnTo>
                      <a:pt x="361" y="101"/>
                    </a:lnTo>
                    <a:lnTo>
                      <a:pt x="329" y="82"/>
                    </a:lnTo>
                    <a:lnTo>
                      <a:pt x="253" y="66"/>
                    </a:lnTo>
                    <a:lnTo>
                      <a:pt x="170" y="53"/>
                    </a:lnTo>
                    <a:lnTo>
                      <a:pt x="135" y="39"/>
                    </a:lnTo>
                    <a:lnTo>
                      <a:pt x="93" y="0"/>
                    </a:lnTo>
                    <a:lnTo>
                      <a:pt x="77" y="161"/>
                    </a:lnTo>
                    <a:lnTo>
                      <a:pt x="47" y="419"/>
                    </a:lnTo>
                    <a:lnTo>
                      <a:pt x="0" y="548"/>
                    </a:lnTo>
                    <a:lnTo>
                      <a:pt x="393" y="603"/>
                    </a:lnTo>
                  </a:path>
                </a:pathLst>
              </a:custGeom>
              <a:gradFill rotWithShape="0">
                <a:gsLst>
                  <a:gs pos="0">
                    <a:srgbClr val="333300"/>
                  </a:gs>
                  <a:gs pos="100000">
                    <a:srgbClr val="800000"/>
                  </a:gs>
                </a:gsLst>
                <a:lin ang="18900000" scaled="1"/>
              </a:gradFill>
              <a:ln w="12700" cap="rnd">
                <a:solidFill>
                  <a:schemeClr val="tx1"/>
                </a:solidFill>
                <a:round/>
                <a:headEnd/>
                <a:tailEnd/>
              </a:ln>
            </p:spPr>
            <p:txBody>
              <a:bodyPr/>
              <a:lstStyle/>
              <a:p>
                <a:endParaRPr lang="zh-CN" altLang="en-US"/>
              </a:p>
            </p:txBody>
          </p:sp>
          <p:sp>
            <p:nvSpPr>
              <p:cNvPr id="36" name="Freeform 35"/>
              <p:cNvSpPr>
                <a:spLocks/>
              </p:cNvSpPr>
              <p:nvPr/>
            </p:nvSpPr>
            <p:spPr bwMode="auto">
              <a:xfrm>
                <a:off x="4697" y="3894"/>
                <a:ext cx="38" cy="172"/>
              </a:xfrm>
              <a:custGeom>
                <a:avLst/>
                <a:gdLst>
                  <a:gd name="T0" fmla="*/ 19 w 38"/>
                  <a:gd name="T1" fmla="*/ 0 h 172"/>
                  <a:gd name="T2" fmla="*/ 0 w 38"/>
                  <a:gd name="T3" fmla="*/ 1 h 172"/>
                  <a:gd name="T4" fmla="*/ 17 w 38"/>
                  <a:gd name="T5" fmla="*/ 171 h 172"/>
                  <a:gd name="T6" fmla="*/ 37 w 38"/>
                  <a:gd name="T7" fmla="*/ 169 h 172"/>
                  <a:gd name="T8" fmla="*/ 19 w 38"/>
                  <a:gd name="T9" fmla="*/ 0 h 172"/>
                  <a:gd name="T10" fmla="*/ 0 60000 65536"/>
                  <a:gd name="T11" fmla="*/ 0 60000 65536"/>
                  <a:gd name="T12" fmla="*/ 0 60000 65536"/>
                  <a:gd name="T13" fmla="*/ 0 60000 65536"/>
                  <a:gd name="T14" fmla="*/ 0 60000 65536"/>
                  <a:gd name="T15" fmla="*/ 0 w 38"/>
                  <a:gd name="T16" fmla="*/ 0 h 172"/>
                  <a:gd name="T17" fmla="*/ 38 w 38"/>
                  <a:gd name="T18" fmla="*/ 172 h 172"/>
                </a:gdLst>
                <a:ahLst/>
                <a:cxnLst>
                  <a:cxn ang="T10">
                    <a:pos x="T0" y="T1"/>
                  </a:cxn>
                  <a:cxn ang="T11">
                    <a:pos x="T2" y="T3"/>
                  </a:cxn>
                  <a:cxn ang="T12">
                    <a:pos x="T4" y="T5"/>
                  </a:cxn>
                  <a:cxn ang="T13">
                    <a:pos x="T6" y="T7"/>
                  </a:cxn>
                  <a:cxn ang="T14">
                    <a:pos x="T8" y="T9"/>
                  </a:cxn>
                </a:cxnLst>
                <a:rect l="T15" t="T16" r="T17" b="T18"/>
                <a:pathLst>
                  <a:path w="38" h="172">
                    <a:moveTo>
                      <a:pt x="19" y="0"/>
                    </a:moveTo>
                    <a:lnTo>
                      <a:pt x="0" y="1"/>
                    </a:lnTo>
                    <a:lnTo>
                      <a:pt x="17" y="171"/>
                    </a:lnTo>
                    <a:lnTo>
                      <a:pt x="37" y="169"/>
                    </a:lnTo>
                    <a:lnTo>
                      <a:pt x="19" y="0"/>
                    </a:lnTo>
                  </a:path>
                </a:pathLst>
              </a:custGeom>
              <a:solidFill>
                <a:srgbClr val="000000"/>
              </a:solidFill>
              <a:ln w="12700" cap="rnd">
                <a:solidFill>
                  <a:schemeClr val="tx1"/>
                </a:solidFill>
                <a:round/>
                <a:headEnd/>
                <a:tailEnd/>
              </a:ln>
            </p:spPr>
            <p:txBody>
              <a:bodyPr/>
              <a:lstStyle/>
              <a:p>
                <a:endParaRPr lang="zh-CN" altLang="en-US"/>
              </a:p>
            </p:txBody>
          </p:sp>
          <p:sp>
            <p:nvSpPr>
              <p:cNvPr id="37" name="Freeform 36"/>
              <p:cNvSpPr>
                <a:spLocks/>
              </p:cNvSpPr>
              <p:nvPr/>
            </p:nvSpPr>
            <p:spPr bwMode="auto">
              <a:xfrm>
                <a:off x="4657" y="3972"/>
                <a:ext cx="151" cy="178"/>
              </a:xfrm>
              <a:custGeom>
                <a:avLst/>
                <a:gdLst>
                  <a:gd name="T0" fmla="*/ 0 w 151"/>
                  <a:gd name="T1" fmla="*/ 62 h 178"/>
                  <a:gd name="T2" fmla="*/ 47 w 151"/>
                  <a:gd name="T3" fmla="*/ 0 h 178"/>
                  <a:gd name="T4" fmla="*/ 63 w 151"/>
                  <a:gd name="T5" fmla="*/ 24 h 178"/>
                  <a:gd name="T6" fmla="*/ 121 w 151"/>
                  <a:gd name="T7" fmla="*/ 66 h 178"/>
                  <a:gd name="T8" fmla="*/ 150 w 151"/>
                  <a:gd name="T9" fmla="*/ 107 h 178"/>
                  <a:gd name="T10" fmla="*/ 145 w 151"/>
                  <a:gd name="T11" fmla="*/ 152 h 178"/>
                  <a:gd name="T12" fmla="*/ 97 w 151"/>
                  <a:gd name="T13" fmla="*/ 177 h 178"/>
                  <a:gd name="T14" fmla="*/ 2 w 151"/>
                  <a:gd name="T15" fmla="*/ 132 h 178"/>
                  <a:gd name="T16" fmla="*/ 0 w 151"/>
                  <a:gd name="T17" fmla="*/ 62 h 1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
                  <a:gd name="T28" fmla="*/ 0 h 178"/>
                  <a:gd name="T29" fmla="*/ 151 w 151"/>
                  <a:gd name="T30" fmla="*/ 178 h 1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 h="178">
                    <a:moveTo>
                      <a:pt x="0" y="62"/>
                    </a:moveTo>
                    <a:lnTo>
                      <a:pt x="47" y="0"/>
                    </a:lnTo>
                    <a:lnTo>
                      <a:pt x="63" y="24"/>
                    </a:lnTo>
                    <a:lnTo>
                      <a:pt x="121" y="66"/>
                    </a:lnTo>
                    <a:lnTo>
                      <a:pt x="150" y="107"/>
                    </a:lnTo>
                    <a:lnTo>
                      <a:pt x="145" y="152"/>
                    </a:lnTo>
                    <a:lnTo>
                      <a:pt x="97" y="177"/>
                    </a:lnTo>
                    <a:lnTo>
                      <a:pt x="2" y="132"/>
                    </a:lnTo>
                    <a:lnTo>
                      <a:pt x="0" y="62"/>
                    </a:lnTo>
                  </a:path>
                </a:pathLst>
              </a:custGeom>
              <a:solidFill>
                <a:srgbClr val="FFFFFF"/>
              </a:solidFill>
              <a:ln w="12700" cap="rnd">
                <a:solidFill>
                  <a:schemeClr val="tx1"/>
                </a:solidFill>
                <a:round/>
                <a:headEnd/>
                <a:tailEnd/>
              </a:ln>
            </p:spPr>
            <p:txBody>
              <a:bodyPr/>
              <a:lstStyle/>
              <a:p>
                <a:endParaRPr lang="zh-CN" altLang="en-US"/>
              </a:p>
            </p:txBody>
          </p:sp>
        </p:grpSp>
        <p:sp>
          <p:nvSpPr>
            <p:cNvPr id="18" name="AutoShape 17"/>
            <p:cNvSpPr>
              <a:spLocks noChangeArrowheads="1"/>
            </p:cNvSpPr>
            <p:nvPr/>
          </p:nvSpPr>
          <p:spPr bwMode="auto">
            <a:xfrm>
              <a:off x="8076529" y="3825956"/>
              <a:ext cx="881175" cy="1032001"/>
            </a:xfrm>
            <a:prstGeom prst="irregularSeal1">
              <a:avLst/>
            </a:prstGeom>
            <a:solidFill>
              <a:schemeClr val="bg2">
                <a:lumMod val="20000"/>
                <a:lumOff val="80000"/>
              </a:schemeClr>
            </a:solidFill>
            <a:ln w="9525">
              <a:solidFill>
                <a:schemeClr val="tx1"/>
              </a:solidFill>
              <a:miter lim="800000"/>
              <a:headEnd/>
              <a:tailEnd/>
            </a:ln>
          </p:spPr>
          <p:txBody>
            <a:bodyPr wrap="none" anchor="ctr"/>
            <a:lstStyle/>
            <a:p>
              <a:pPr algn="ctr" fontAlgn="auto">
                <a:spcAft>
                  <a:spcPts val="0"/>
                </a:spcAft>
                <a:defRPr/>
              </a:pPr>
              <a:r>
                <a:rPr lang="zh-CN" altLang="en-US" dirty="0">
                  <a:solidFill>
                    <a:srgbClr val="CC0000"/>
                  </a:solidFill>
                  <a:latin typeface="微软雅黑" pitchFamily="34" charset="-122"/>
                </a:rPr>
                <a:t>噪音</a:t>
              </a:r>
            </a:p>
          </p:txBody>
        </p:sp>
        <p:sp>
          <p:nvSpPr>
            <p:cNvPr id="19" name="Rectangle 9"/>
            <p:cNvSpPr>
              <a:spLocks noChangeArrowheads="1"/>
            </p:cNvSpPr>
            <p:nvPr/>
          </p:nvSpPr>
          <p:spPr bwMode="auto">
            <a:xfrm>
              <a:off x="9397497" y="4880185"/>
              <a:ext cx="798615" cy="754154"/>
            </a:xfrm>
            <a:prstGeom prst="rect">
              <a:avLst/>
            </a:prstGeom>
            <a:solidFill>
              <a:schemeClr val="accent4">
                <a:lumMod val="40000"/>
                <a:lumOff val="60000"/>
              </a:schemeClr>
            </a:solidFill>
            <a:ln w="9525">
              <a:noFill/>
              <a:miter lim="800000"/>
              <a:headEn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latin typeface="微软雅黑" panose="020B0503020204020204" pitchFamily="34" charset="-122"/>
                </a:rPr>
                <a:t>信息编码</a:t>
              </a:r>
            </a:p>
          </p:txBody>
        </p:sp>
        <p:sp>
          <p:nvSpPr>
            <p:cNvPr id="20" name="Rectangle 10"/>
            <p:cNvSpPr>
              <a:spLocks noChangeArrowheads="1"/>
            </p:cNvSpPr>
            <p:nvPr/>
          </p:nvSpPr>
          <p:spPr bwMode="auto">
            <a:xfrm>
              <a:off x="1881314" y="4886536"/>
              <a:ext cx="798615" cy="754154"/>
            </a:xfrm>
            <a:prstGeom prst="rect">
              <a:avLst/>
            </a:prstGeom>
            <a:solidFill>
              <a:schemeClr val="accent6">
                <a:lumMod val="40000"/>
                <a:lumOff val="60000"/>
              </a:schemeClr>
            </a:solidFill>
            <a:ln w="9525">
              <a:noFill/>
              <a:miter lim="800000"/>
              <a:headEnd/>
              <a:tailEnd/>
            </a:ln>
          </p:spPr>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latin typeface="微软雅黑" panose="020B0503020204020204" pitchFamily="34" charset="-122"/>
                </a:rPr>
                <a:t>信息解码</a:t>
              </a:r>
            </a:p>
          </p:txBody>
        </p:sp>
        <p:sp>
          <p:nvSpPr>
            <p:cNvPr id="21" name="AutoShape 17"/>
            <p:cNvSpPr>
              <a:spLocks noChangeArrowheads="1"/>
            </p:cNvSpPr>
            <p:nvPr/>
          </p:nvSpPr>
          <p:spPr bwMode="auto">
            <a:xfrm>
              <a:off x="3103845" y="4738880"/>
              <a:ext cx="879587" cy="1033589"/>
            </a:xfrm>
            <a:prstGeom prst="irregularSeal1">
              <a:avLst/>
            </a:prstGeom>
            <a:solidFill>
              <a:schemeClr val="bg2">
                <a:lumMod val="20000"/>
                <a:lumOff val="80000"/>
              </a:schemeClr>
            </a:solidFill>
            <a:ln w="9525">
              <a:solidFill>
                <a:schemeClr val="tx1"/>
              </a:solidFill>
              <a:miter lim="800000"/>
              <a:headEnd/>
              <a:tailEnd/>
            </a:ln>
          </p:spPr>
          <p:txBody>
            <a:bodyPr wrap="none" anchor="ctr"/>
            <a:lstStyle/>
            <a:p>
              <a:pPr algn="ctr" fontAlgn="auto">
                <a:spcAft>
                  <a:spcPts val="0"/>
                </a:spcAft>
                <a:defRPr/>
              </a:pPr>
              <a:r>
                <a:rPr lang="zh-CN" altLang="en-US" dirty="0">
                  <a:solidFill>
                    <a:srgbClr val="CC0000"/>
                  </a:solidFill>
                  <a:latin typeface="微软雅黑" pitchFamily="34" charset="-122"/>
                </a:rPr>
                <a:t>噪音</a:t>
              </a:r>
            </a:p>
          </p:txBody>
        </p:sp>
        <p:grpSp>
          <p:nvGrpSpPr>
            <p:cNvPr id="22" name="组合 50"/>
            <p:cNvGrpSpPr>
              <a:grpSpLocks/>
            </p:cNvGrpSpPr>
            <p:nvPr/>
          </p:nvGrpSpPr>
          <p:grpSpPr bwMode="auto">
            <a:xfrm>
              <a:off x="3732548" y="1277707"/>
              <a:ext cx="4695309" cy="2392680"/>
              <a:chOff x="2667003" y="1123755"/>
              <a:chExt cx="3718560" cy="2392680"/>
            </a:xfrm>
          </p:grpSpPr>
          <p:sp>
            <p:nvSpPr>
              <p:cNvPr id="23" name="椭圆 22"/>
              <p:cNvSpPr/>
              <p:nvPr/>
            </p:nvSpPr>
            <p:spPr bwMode="auto">
              <a:xfrm>
                <a:off x="2667024" y="1123755"/>
                <a:ext cx="3718186" cy="2392655"/>
              </a:xfrm>
              <a:prstGeom prst="ellipse">
                <a:avLst/>
              </a:prstGeom>
              <a:solidFill>
                <a:srgbClr val="FFCCFF">
                  <a:alpha val="29804"/>
                </a:srgbClr>
              </a:solidFill>
              <a:ln w="19050" cap="flat" cmpd="sng" algn="ctr">
                <a:solidFill>
                  <a:schemeClr val="tx1">
                    <a:lumMod val="50000"/>
                    <a:lumOff val="50000"/>
                  </a:schemeClr>
                </a:solidFill>
                <a:prstDash val="solid"/>
                <a:round/>
                <a:headEnd type="triangle" w="med" len="med"/>
                <a:tailEnd type="none" w="med" len="med"/>
              </a:ln>
              <a:effectLst/>
            </p:spPr>
            <p:txBody>
              <a:bodyPr anchor="ctr">
                <a:spAutoFit/>
              </a:bodyPr>
              <a:lstStyle/>
              <a:p>
                <a:pPr algn="ctr">
                  <a:spcBef>
                    <a:spcPct val="20000"/>
                  </a:spcBef>
                  <a:buFont typeface="Wingdings" pitchFamily="2" charset="2"/>
                  <a:buNone/>
                  <a:defRPr/>
                </a:pPr>
                <a:endParaRPr kumimoji="0" lang="zh-CN" altLang="en-US" b="1" dirty="0">
                  <a:latin typeface="Arial" charset="0"/>
                  <a:ea typeface="黑体" pitchFamily="2" charset="-122"/>
                </a:endParaRPr>
              </a:p>
            </p:txBody>
          </p:sp>
          <p:grpSp>
            <p:nvGrpSpPr>
              <p:cNvPr id="24" name="组合 47"/>
              <p:cNvGrpSpPr>
                <a:grpSpLocks/>
              </p:cNvGrpSpPr>
              <p:nvPr/>
            </p:nvGrpSpPr>
            <p:grpSpPr bwMode="auto">
              <a:xfrm>
                <a:off x="2978347" y="1336858"/>
                <a:ext cx="3285288" cy="1985462"/>
                <a:chOff x="2947867" y="1184458"/>
                <a:chExt cx="3285288" cy="1985462"/>
              </a:xfrm>
            </p:grpSpPr>
            <p:sp>
              <p:nvSpPr>
                <p:cNvPr id="25" name="矩形 38"/>
                <p:cNvSpPr>
                  <a:spLocks noChangeArrowheads="1"/>
                </p:cNvSpPr>
                <p:nvPr/>
              </p:nvSpPr>
              <p:spPr bwMode="auto">
                <a:xfrm>
                  <a:off x="4541515" y="1184458"/>
                  <a:ext cx="1691640"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5125" indent="-3651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spcBef>
                      <a:spcPts val="600"/>
                    </a:spcBef>
                  </a:pPr>
                  <a:r>
                    <a:rPr kumimoji="0" lang="zh-CN" altLang="en-US" sz="1600">
                      <a:latin typeface="微软雅黑" panose="020B0503020204020204" pitchFamily="34" charset="-122"/>
                    </a:rPr>
                    <a:t>信息发送者</a:t>
                  </a:r>
                  <a:endParaRPr kumimoji="0" lang="en-US" altLang="zh-CN" sz="1600">
                    <a:latin typeface="微软雅黑" panose="020B0503020204020204" pitchFamily="34" charset="-122"/>
                  </a:endParaRPr>
                </a:p>
                <a:p>
                  <a:pPr algn="just">
                    <a:spcBef>
                      <a:spcPts val="600"/>
                    </a:spcBef>
                  </a:pPr>
                  <a:r>
                    <a:rPr kumimoji="0" lang="zh-CN" altLang="en-US" sz="1600">
                      <a:latin typeface="微软雅黑" panose="020B0503020204020204" pitchFamily="34" charset="-122"/>
                    </a:rPr>
                    <a:t>信息接收者</a:t>
                  </a:r>
                  <a:endParaRPr kumimoji="0" lang="en-US" altLang="zh-CN" sz="1600">
                    <a:latin typeface="微软雅黑" panose="020B0503020204020204" pitchFamily="34" charset="-122"/>
                  </a:endParaRPr>
                </a:p>
                <a:p>
                  <a:pPr algn="just">
                    <a:spcBef>
                      <a:spcPts val="600"/>
                    </a:spcBef>
                  </a:pPr>
                  <a:r>
                    <a:rPr kumimoji="0" lang="zh-CN" altLang="en-US" sz="1600">
                      <a:latin typeface="微软雅黑" panose="020B0503020204020204" pitchFamily="34" charset="-122"/>
                    </a:rPr>
                    <a:t>沟通环境</a:t>
                  </a:r>
                  <a:endParaRPr kumimoji="0" lang="en-US" altLang="zh-CN" sz="1600">
                    <a:latin typeface="微软雅黑" panose="020B0503020204020204" pitchFamily="34" charset="-122"/>
                  </a:endParaRPr>
                </a:p>
                <a:p>
                  <a:pPr algn="just">
                    <a:spcBef>
                      <a:spcPts val="600"/>
                    </a:spcBef>
                  </a:pPr>
                  <a:r>
                    <a:rPr kumimoji="0" lang="zh-CN" altLang="en-US" sz="1600">
                      <a:latin typeface="微软雅黑" panose="020B0503020204020204" pitchFamily="34" charset="-122"/>
                    </a:rPr>
                    <a:t>信息资源</a:t>
                  </a:r>
                  <a:endParaRPr kumimoji="0" lang="en-US" altLang="zh-CN" sz="1600">
                    <a:latin typeface="微软雅黑" panose="020B0503020204020204" pitchFamily="34" charset="-122"/>
                  </a:endParaRPr>
                </a:p>
                <a:p>
                  <a:pPr algn="just">
                    <a:spcBef>
                      <a:spcPts val="600"/>
                    </a:spcBef>
                  </a:pPr>
                  <a:r>
                    <a:rPr kumimoji="0" lang="zh-CN" altLang="en-US" sz="1600">
                      <a:latin typeface="微软雅黑" panose="020B0503020204020204" pitchFamily="34" charset="-122"/>
                    </a:rPr>
                    <a:t>沟通方式与渠道</a:t>
                  </a:r>
                  <a:endParaRPr kumimoji="0" lang="en-US" altLang="zh-CN" sz="1600">
                    <a:latin typeface="微软雅黑" panose="020B0503020204020204" pitchFamily="34" charset="-122"/>
                  </a:endParaRPr>
                </a:p>
                <a:p>
                  <a:pPr algn="just">
                    <a:spcBef>
                      <a:spcPts val="600"/>
                    </a:spcBef>
                  </a:pPr>
                  <a:r>
                    <a:rPr kumimoji="0" lang="zh-CN" altLang="en-US" sz="1600">
                      <a:latin typeface="微软雅黑" panose="020B0503020204020204" pitchFamily="34" charset="-122"/>
                    </a:rPr>
                    <a:t>反馈与回应</a:t>
                  </a:r>
                </a:p>
              </p:txBody>
            </p:sp>
            <p:cxnSp>
              <p:nvCxnSpPr>
                <p:cNvPr id="26" name="直接连接符 44"/>
                <p:cNvCxnSpPr>
                  <a:cxnSpLocks noChangeShapeType="1"/>
                </p:cNvCxnSpPr>
                <p:nvPr/>
              </p:nvCxnSpPr>
              <p:spPr bwMode="auto">
                <a:xfrm>
                  <a:off x="4297684" y="1188720"/>
                  <a:ext cx="0" cy="1981200"/>
                </a:xfrm>
                <a:prstGeom prst="line">
                  <a:avLst/>
                </a:prstGeom>
                <a:noFill/>
                <a:ln w="28575">
                  <a:solidFill>
                    <a:srgbClr val="FF9900"/>
                  </a:solidFill>
                  <a:round/>
                  <a:headEnd/>
                  <a:tailEnd/>
                </a:ln>
                <a:extLst>
                  <a:ext uri="{909E8E84-426E-40DD-AFC4-6F175D3DCCD1}">
                    <a14:hiddenFill xmlns:a14="http://schemas.microsoft.com/office/drawing/2010/main">
                      <a:noFill/>
                    </a14:hiddenFill>
                  </a:ext>
                </a:extLst>
              </p:spPr>
            </p:cxnSp>
            <p:sp>
              <p:nvSpPr>
                <p:cNvPr id="27" name="矩形 40"/>
                <p:cNvSpPr>
                  <a:spLocks noChangeArrowheads="1"/>
                </p:cNvSpPr>
                <p:nvPr/>
              </p:nvSpPr>
              <p:spPr bwMode="auto">
                <a:xfrm>
                  <a:off x="2947867" y="1938474"/>
                  <a:ext cx="1106141" cy="629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lnSpc>
                      <a:spcPct val="110000"/>
                    </a:lnSpc>
                  </a:pPr>
                  <a:r>
                    <a:rPr kumimoji="0" lang="zh-CN" altLang="en-US" sz="1600">
                      <a:latin typeface="微软雅黑" panose="020B0503020204020204" pitchFamily="34" charset="-122"/>
                    </a:rPr>
                    <a:t>影响沟通效的基本要素 </a:t>
                  </a:r>
                </a:p>
              </p:txBody>
            </p:sp>
          </p:grpSp>
        </p:grpSp>
      </p:grpSp>
    </p:spTree>
    <p:extLst>
      <p:ext uri="{BB962C8B-B14F-4D97-AF65-F5344CB8AC3E}">
        <p14:creationId xmlns:p14="http://schemas.microsoft.com/office/powerpoint/2010/main" val="3809852344"/>
      </p:ext>
    </p:extLst>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31980"/>
            <a:ext cx="787587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沟通的复杂性</a:t>
            </a:r>
          </a:p>
        </p:txBody>
      </p:sp>
      <p:sp>
        <p:nvSpPr>
          <p:cNvPr id="5" name="矩形 4"/>
          <p:cNvSpPr/>
          <p:nvPr/>
        </p:nvSpPr>
        <p:spPr>
          <a:xfrm>
            <a:off x="596828" y="1943835"/>
            <a:ext cx="8505945" cy="620400"/>
          </a:xfrm>
          <a:prstGeom prst="rect">
            <a:avLst/>
          </a:prstGeom>
          <a:solidFill>
            <a:schemeClr val="bg1">
              <a:lumMod val="95000"/>
            </a:schemeClr>
          </a:solidFill>
          <a:ln w="12700">
            <a:solidFill>
              <a:schemeClr val="tx1">
                <a:lumMod val="50000"/>
                <a:lumOff val="50000"/>
              </a:schemeClr>
            </a:solidFill>
            <a:prstDash val="solid"/>
          </a:ln>
        </p:spPr>
        <p:txBody>
          <a:bodyPr wrap="square" tIns="154800" bIns="1548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r>
              <a:rPr kumimoji="0" lang="zh-CN" altLang="en-US" sz="2000" dirty="0">
                <a:latin typeface="Times New Roman" panose="02020603050405020304" pitchFamily="18" charset="0"/>
              </a:rPr>
              <a:t>软件开发是一项错综复杂关系的工作，沟通与交流的工作量极大。</a:t>
            </a:r>
            <a:r>
              <a:rPr kumimoji="0" lang="zh-CN" altLang="en-US" sz="2000" dirty="0">
                <a:solidFill>
                  <a:srgbClr val="C00000"/>
                </a:solidFill>
                <a:latin typeface="华文行楷" panose="02010800040101010101" pitchFamily="2" charset="-122"/>
                <a:ea typeface="华文行楷" panose="02010800040101010101" pitchFamily="2" charset="-122"/>
              </a:rPr>
              <a:t> </a:t>
            </a:r>
          </a:p>
        </p:txBody>
      </p:sp>
      <p:sp>
        <p:nvSpPr>
          <p:cNvPr id="6" name="矩形 29"/>
          <p:cNvSpPr>
            <a:spLocks noChangeArrowheads="1"/>
          </p:cNvSpPr>
          <p:nvPr/>
        </p:nvSpPr>
        <p:spPr bwMode="auto">
          <a:xfrm>
            <a:off x="327586" y="3113965"/>
            <a:ext cx="8488828" cy="2880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lnSpc>
                <a:spcPct val="140000"/>
              </a:lnSpc>
              <a:spcBef>
                <a:spcPts val="1800"/>
              </a:spcBef>
              <a:buFont typeface="Arial" panose="020B0604020202020204" pitchFamily="34" charset="0"/>
              <a:buChar char="•"/>
            </a:pPr>
            <a:r>
              <a:rPr kumimoji="0" lang="zh-CN" altLang="en-US" sz="1800" dirty="0">
                <a:solidFill>
                  <a:srgbClr val="0033CC"/>
                </a:solidFill>
                <a:latin typeface="Arial" panose="020B0604020202020204" pitchFamily="34" charset="0"/>
                <a:cs typeface="Arial" panose="020B0604020202020204" pitchFamily="34" charset="0"/>
              </a:rPr>
              <a:t>举例一：</a:t>
            </a:r>
            <a:r>
              <a:rPr kumimoji="0" lang="en-US" altLang="zh-CN" sz="1800" dirty="0">
                <a:latin typeface="宋体" panose="02010600030101010101" pitchFamily="2" charset="-122"/>
                <a:ea typeface="宋体" panose="02010600030101010101" pitchFamily="2" charset="-122"/>
                <a:cs typeface="Arial" panose="020B0604020202020204" pitchFamily="34" charset="0"/>
              </a:rPr>
              <a:t>1</a:t>
            </a:r>
            <a:r>
              <a:rPr kumimoji="0" lang="zh-CN" altLang="en-US" sz="1800" dirty="0">
                <a:latin typeface="宋体" panose="02010600030101010101" pitchFamily="2" charset="-122"/>
                <a:ea typeface="宋体" panose="02010600030101010101" pitchFamily="2" charset="-122"/>
                <a:cs typeface="Arial" panose="020B0604020202020204" pitchFamily="34" charset="0"/>
              </a:rPr>
              <a:t>个农夫可在</a:t>
            </a:r>
            <a:r>
              <a:rPr kumimoji="0" lang="en-US" altLang="zh-CN" sz="1800" dirty="0">
                <a:latin typeface="宋体" panose="02010600030101010101" pitchFamily="2" charset="-122"/>
                <a:ea typeface="宋体" panose="02010600030101010101" pitchFamily="2" charset="-122"/>
                <a:cs typeface="Arial" panose="020B0604020202020204" pitchFamily="34" charset="0"/>
              </a:rPr>
              <a:t>10</a:t>
            </a:r>
            <a:r>
              <a:rPr kumimoji="0" lang="zh-CN" altLang="en-US" sz="1800" dirty="0">
                <a:latin typeface="宋体" panose="02010600030101010101" pitchFamily="2" charset="-122"/>
                <a:ea typeface="宋体" panose="02010600030101010101" pitchFamily="2" charset="-122"/>
                <a:cs typeface="Arial" panose="020B0604020202020204" pitchFamily="34" charset="0"/>
              </a:rPr>
              <a:t>天内采摘完一块草莓地，那么同样的草莓地是否可以用</a:t>
            </a:r>
            <a:r>
              <a:rPr kumimoji="0" lang="en-US" altLang="zh-CN" sz="1800" dirty="0">
                <a:latin typeface="宋体" panose="02010600030101010101" pitchFamily="2" charset="-122"/>
                <a:ea typeface="宋体" panose="02010600030101010101" pitchFamily="2" charset="-122"/>
                <a:cs typeface="Arial" panose="020B0604020202020204" pitchFamily="34" charset="0"/>
              </a:rPr>
              <a:t>10</a:t>
            </a:r>
            <a:r>
              <a:rPr kumimoji="0" lang="zh-CN" altLang="en-US" sz="1800" dirty="0">
                <a:latin typeface="宋体" panose="02010600030101010101" pitchFamily="2" charset="-122"/>
                <a:ea typeface="宋体" panose="02010600030101010101" pitchFamily="2" charset="-122"/>
                <a:cs typeface="Arial" panose="020B0604020202020204" pitchFamily="34" charset="0"/>
              </a:rPr>
              <a:t>个农夫可在</a:t>
            </a:r>
            <a:r>
              <a:rPr kumimoji="0" lang="en-US" altLang="zh-CN" sz="1800" dirty="0">
                <a:latin typeface="宋体" panose="02010600030101010101" pitchFamily="2" charset="-122"/>
                <a:ea typeface="宋体" panose="02010600030101010101" pitchFamily="2" charset="-122"/>
                <a:cs typeface="Arial" panose="020B0604020202020204" pitchFamily="34" charset="0"/>
              </a:rPr>
              <a:t>1</a:t>
            </a:r>
            <a:r>
              <a:rPr kumimoji="0" lang="zh-CN" altLang="en-US" sz="1800" dirty="0">
                <a:latin typeface="宋体" panose="02010600030101010101" pitchFamily="2" charset="-122"/>
                <a:ea typeface="宋体" panose="02010600030101010101" pitchFamily="2" charset="-122"/>
                <a:cs typeface="Arial" panose="020B0604020202020204" pitchFamily="34" charset="0"/>
              </a:rPr>
              <a:t>天内采摘完 ？</a:t>
            </a:r>
          </a:p>
          <a:p>
            <a:pPr algn="just">
              <a:lnSpc>
                <a:spcPct val="140000"/>
              </a:lnSpc>
              <a:spcBef>
                <a:spcPts val="1800"/>
              </a:spcBef>
              <a:buFont typeface="Arial" panose="020B0604020202020204" pitchFamily="34" charset="0"/>
              <a:buChar char="•"/>
            </a:pPr>
            <a:r>
              <a:rPr kumimoji="0" lang="zh-CN" altLang="en-US" sz="1800" dirty="0">
                <a:solidFill>
                  <a:srgbClr val="0033CC"/>
                </a:solidFill>
                <a:latin typeface="Arial" panose="020B0604020202020204" pitchFamily="34" charset="0"/>
                <a:cs typeface="Arial" panose="020B0604020202020204" pitchFamily="34" charset="0"/>
              </a:rPr>
              <a:t>举例二：</a:t>
            </a:r>
            <a:r>
              <a:rPr kumimoji="0" lang="en-US" altLang="zh-CN" sz="1800" dirty="0">
                <a:latin typeface="+mn-ea"/>
                <a:ea typeface="+mn-ea"/>
                <a:cs typeface="Arial" panose="020B0604020202020204" pitchFamily="34" charset="0"/>
              </a:rPr>
              <a:t>1</a:t>
            </a:r>
            <a:r>
              <a:rPr kumimoji="0" lang="zh-CN" altLang="en-US" sz="1800" dirty="0">
                <a:latin typeface="+mn-ea"/>
                <a:ea typeface="+mn-ea"/>
                <a:cs typeface="Arial" panose="020B0604020202020204" pitchFamily="34" charset="0"/>
              </a:rPr>
              <a:t>头大象需要孕育</a:t>
            </a:r>
            <a:r>
              <a:rPr kumimoji="0" lang="en-US" altLang="zh-CN" sz="1800" dirty="0">
                <a:latin typeface="+mn-ea"/>
                <a:ea typeface="+mn-ea"/>
                <a:cs typeface="Arial" panose="020B0604020202020204" pitchFamily="34" charset="0"/>
              </a:rPr>
              <a:t>22</a:t>
            </a:r>
            <a:r>
              <a:rPr kumimoji="0" lang="zh-CN" altLang="en-US" sz="1800" dirty="0">
                <a:latin typeface="+mn-ea"/>
                <a:ea typeface="+mn-ea"/>
                <a:cs typeface="Arial" panose="020B0604020202020204" pitchFamily="34" charset="0"/>
              </a:rPr>
              <a:t>个月才能生下</a:t>
            </a:r>
            <a:r>
              <a:rPr kumimoji="0" lang="en-US" altLang="zh-CN" sz="1800" dirty="0">
                <a:latin typeface="+mn-ea"/>
                <a:ea typeface="+mn-ea"/>
                <a:cs typeface="Arial" panose="020B0604020202020204" pitchFamily="34" charset="0"/>
              </a:rPr>
              <a:t>1</a:t>
            </a:r>
            <a:r>
              <a:rPr kumimoji="0" lang="zh-CN" altLang="en-US" sz="1800" dirty="0">
                <a:latin typeface="+mn-ea"/>
                <a:ea typeface="+mn-ea"/>
                <a:cs typeface="Arial" panose="020B0604020202020204" pitchFamily="34" charset="0"/>
              </a:rPr>
              <a:t>头小象，那么增加大象的数量是否可以加快这个过程呢？</a:t>
            </a:r>
          </a:p>
          <a:p>
            <a:pPr algn="just">
              <a:lnSpc>
                <a:spcPct val="140000"/>
              </a:lnSpc>
              <a:spcBef>
                <a:spcPts val="1800"/>
              </a:spcBef>
              <a:buFont typeface="Arial" panose="020B0604020202020204" pitchFamily="34" charset="0"/>
              <a:buChar char="•"/>
            </a:pPr>
            <a:r>
              <a:rPr kumimoji="0" lang="zh-CN" altLang="en-US" sz="1800" dirty="0">
                <a:solidFill>
                  <a:srgbClr val="0033CC"/>
                </a:solidFill>
                <a:latin typeface="Arial" panose="020B0604020202020204" pitchFamily="34" charset="0"/>
                <a:cs typeface="Arial" panose="020B0604020202020204" pitchFamily="34" charset="0"/>
              </a:rPr>
              <a:t>举例三：</a:t>
            </a:r>
            <a:r>
              <a:rPr kumimoji="0" lang="zh-CN" altLang="en-US" sz="1800" dirty="0">
                <a:latin typeface="宋体" panose="02010600030101010101" pitchFamily="2" charset="-122"/>
                <a:ea typeface="宋体" panose="02010600030101010101" pitchFamily="2" charset="-122"/>
                <a:cs typeface="Arial" panose="020B0604020202020204" pitchFamily="34" charset="0"/>
              </a:rPr>
              <a:t>假设开发某个模块需要</a:t>
            </a:r>
            <a:r>
              <a:rPr kumimoji="0" lang="en-US" altLang="zh-CN" sz="1800" dirty="0">
                <a:latin typeface="宋体" panose="02010600030101010101" pitchFamily="2" charset="-122"/>
                <a:ea typeface="宋体" panose="02010600030101010101" pitchFamily="2" charset="-122"/>
                <a:cs typeface="Arial" panose="020B0604020202020204" pitchFamily="34" charset="0"/>
              </a:rPr>
              <a:t>2</a:t>
            </a:r>
            <a:r>
              <a:rPr kumimoji="0" lang="zh-CN" altLang="en-US" sz="1800" dirty="0">
                <a:latin typeface="宋体" panose="02010600030101010101" pitchFamily="2" charset="-122"/>
                <a:ea typeface="宋体" panose="02010600030101010101" pitchFamily="2" charset="-122"/>
                <a:cs typeface="Arial" panose="020B0604020202020204" pitchFamily="34" charset="0"/>
              </a:rPr>
              <a:t>人月的工作量，那么是否可以认为</a:t>
            </a:r>
            <a:r>
              <a:rPr kumimoji="0" lang="en-US" altLang="zh-CN" sz="1800" dirty="0">
                <a:latin typeface="宋体" panose="02010600030101010101" pitchFamily="2" charset="-122"/>
                <a:ea typeface="宋体" panose="02010600030101010101" pitchFamily="2" charset="-122"/>
                <a:cs typeface="Arial" panose="020B0604020202020204" pitchFamily="34" charset="0"/>
              </a:rPr>
              <a:t>2</a:t>
            </a:r>
            <a:r>
              <a:rPr kumimoji="0" lang="zh-CN" altLang="en-US" sz="1800" dirty="0">
                <a:latin typeface="宋体" panose="02010600030101010101" pitchFamily="2" charset="-122"/>
                <a:ea typeface="宋体" panose="02010600030101010101" pitchFamily="2" charset="-122"/>
                <a:cs typeface="Arial" panose="020B0604020202020204" pitchFamily="34" charset="0"/>
              </a:rPr>
              <a:t>个程序员在</a:t>
            </a:r>
            <a:r>
              <a:rPr kumimoji="0" lang="en-US" altLang="zh-CN" sz="1800" dirty="0">
                <a:latin typeface="宋体" panose="02010600030101010101" pitchFamily="2" charset="-122"/>
                <a:ea typeface="宋体" panose="02010600030101010101" pitchFamily="2" charset="-122"/>
                <a:cs typeface="Arial" panose="020B0604020202020204" pitchFamily="34" charset="0"/>
              </a:rPr>
              <a:t>1</a:t>
            </a:r>
            <a:r>
              <a:rPr kumimoji="0" lang="zh-CN" altLang="en-US" sz="1800" dirty="0">
                <a:latin typeface="宋体" panose="02010600030101010101" pitchFamily="2" charset="-122"/>
                <a:ea typeface="宋体" panose="02010600030101010101" pitchFamily="2" charset="-122"/>
                <a:cs typeface="Arial" panose="020B0604020202020204" pitchFamily="34" charset="0"/>
              </a:rPr>
              <a:t>个月内就可以完成这个模块的开发 ？</a:t>
            </a:r>
          </a:p>
        </p:txBody>
      </p:sp>
    </p:spTree>
    <p:extLst>
      <p:ext uri="{BB962C8B-B14F-4D97-AF65-F5344CB8AC3E}">
        <p14:creationId xmlns:p14="http://schemas.microsoft.com/office/powerpoint/2010/main" val="66162860"/>
      </p:ext>
    </p:extLst>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701570" y="276225"/>
            <a:ext cx="8316591"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沟通的复杂性</a:t>
            </a:r>
          </a:p>
        </p:txBody>
      </p:sp>
      <p:sp>
        <p:nvSpPr>
          <p:cNvPr id="4" name="幻灯片编号占位符 4"/>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5FB1860A-982E-49D8-AAAF-B3DF7C07FBA4}" type="slidenum">
              <a:rPr kumimoji="0" lang="zh-CN" altLang="en-US" sz="1200">
                <a:solidFill>
                  <a:srgbClr val="D9D9D9"/>
                </a:solidFill>
                <a:latin typeface="Arial" panose="020B0604020202020204" pitchFamily="34" charset="0"/>
              </a:rPr>
              <a:pPr/>
              <a:t>34</a:t>
            </a:fld>
            <a:endParaRPr kumimoji="0" lang="zh-CN" altLang="en-US" sz="1200">
              <a:solidFill>
                <a:srgbClr val="D9D9D9"/>
              </a:solidFill>
              <a:latin typeface="Arial" panose="020B0604020202020204" pitchFamily="34" charset="0"/>
            </a:endParaRPr>
          </a:p>
        </p:txBody>
      </p:sp>
      <p:sp>
        <p:nvSpPr>
          <p:cNvPr id="5" name="矩形 4"/>
          <p:cNvSpPr/>
          <p:nvPr/>
        </p:nvSpPr>
        <p:spPr>
          <a:xfrm>
            <a:off x="656565" y="1797884"/>
            <a:ext cx="8361596" cy="1181066"/>
          </a:xfrm>
          <a:prstGeom prst="rect">
            <a:avLst/>
          </a:prstGeom>
          <a:solidFill>
            <a:schemeClr val="bg2"/>
          </a:solidFill>
          <a:ln>
            <a:solidFill>
              <a:schemeClr val="tx1">
                <a:lumMod val="50000"/>
                <a:lumOff val="50000"/>
              </a:schemeClr>
            </a:solidFill>
          </a:ln>
        </p:spPr>
        <p:txBody>
          <a:bodyPr wrap="square" lIns="180000" tIns="108000" rIns="180000" bIns="2016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50000"/>
              </a:lnSpc>
            </a:pPr>
            <a:r>
              <a:rPr kumimoji="0" lang="en-US" altLang="zh-CN" sz="2000" dirty="0">
                <a:solidFill>
                  <a:srgbClr val="A50021"/>
                </a:solidFill>
                <a:latin typeface="Arial" panose="020B0604020202020204" pitchFamily="34" charset="0"/>
                <a:cs typeface="Arial" panose="020B0604020202020204" pitchFamily="34" charset="0"/>
              </a:rPr>
              <a:t>Brooks</a:t>
            </a:r>
            <a:r>
              <a:rPr kumimoji="0" lang="zh-CN" altLang="en-US" sz="2000" dirty="0">
                <a:solidFill>
                  <a:srgbClr val="A50021"/>
                </a:solidFill>
                <a:latin typeface="Arial" panose="020B0604020202020204" pitchFamily="34" charset="0"/>
                <a:cs typeface="Arial" panose="020B0604020202020204" pitchFamily="34" charset="0"/>
              </a:rPr>
              <a:t>法则：</a:t>
            </a:r>
            <a:r>
              <a:rPr kumimoji="0" lang="zh-CN" altLang="en-US" sz="2000" dirty="0">
                <a:latin typeface="宋体" panose="02010600030101010101" pitchFamily="2" charset="-122"/>
                <a:ea typeface="宋体" panose="02010600030101010101" pitchFamily="2" charset="-122"/>
                <a:cs typeface="Arial" panose="020B0604020202020204" pitchFamily="34" charset="0"/>
              </a:rPr>
              <a:t>向一个进度延迟的软件项目中增加人员可能会使其进度更加推迟。</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487" y="3323365"/>
            <a:ext cx="4386538" cy="316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27"/>
          <p:cNvGrpSpPr>
            <a:grpSpLocks/>
          </p:cNvGrpSpPr>
          <p:nvPr/>
        </p:nvGrpSpPr>
        <p:grpSpPr bwMode="auto">
          <a:xfrm>
            <a:off x="5319375" y="3414566"/>
            <a:ext cx="3698786" cy="2850299"/>
            <a:chOff x="974" y="1560"/>
            <a:chExt cx="3762" cy="2230"/>
          </a:xfrm>
        </p:grpSpPr>
        <p:sp>
          <p:nvSpPr>
            <p:cNvPr id="8" name="Rectangle 5"/>
            <p:cNvSpPr>
              <a:spLocks noChangeArrowheads="1"/>
            </p:cNvSpPr>
            <p:nvPr/>
          </p:nvSpPr>
          <p:spPr bwMode="auto">
            <a:xfrm>
              <a:off x="3156" y="3567"/>
              <a:ext cx="1580"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400" dirty="0">
                  <a:latin typeface="Arial" panose="020B0604020202020204" pitchFamily="34" charset="0"/>
                  <a:cs typeface="Arial" panose="020B0604020202020204" pitchFamily="34" charset="0"/>
                </a:rPr>
                <a:t>定期沟通的人数</a:t>
              </a:r>
            </a:p>
          </p:txBody>
        </p:sp>
        <p:grpSp>
          <p:nvGrpSpPr>
            <p:cNvPr id="9" name="Group 6"/>
            <p:cNvGrpSpPr>
              <a:grpSpLocks/>
            </p:cNvGrpSpPr>
            <p:nvPr/>
          </p:nvGrpSpPr>
          <p:grpSpPr bwMode="auto">
            <a:xfrm>
              <a:off x="1284" y="1587"/>
              <a:ext cx="3182" cy="1888"/>
              <a:chOff x="2880" y="10605"/>
              <a:chExt cx="6195" cy="3975"/>
            </a:xfrm>
          </p:grpSpPr>
          <p:sp>
            <p:nvSpPr>
              <p:cNvPr id="28" name="Line 7"/>
              <p:cNvSpPr>
                <a:spLocks noChangeShapeType="1"/>
              </p:cNvSpPr>
              <p:nvPr/>
            </p:nvSpPr>
            <p:spPr bwMode="auto">
              <a:xfrm>
                <a:off x="2881" y="14579"/>
                <a:ext cx="6195" cy="0"/>
              </a:xfrm>
              <a:prstGeom prst="line">
                <a:avLst/>
              </a:prstGeom>
              <a:noFill/>
              <a:ln w="28575">
                <a:solidFill>
                  <a:schemeClr val="tx1">
                    <a:lumMod val="50000"/>
                    <a:lumOff val="50000"/>
                  </a:schemeClr>
                </a:solidFill>
                <a:round/>
                <a:headEnd/>
                <a:tailEnd type="triangle" w="med" len="med"/>
              </a:ln>
            </p:spPr>
            <p:txBody>
              <a:bodyPr/>
              <a:lstStyle/>
              <a:p>
                <a:pPr fontAlgn="auto">
                  <a:spcBef>
                    <a:spcPts val="0"/>
                  </a:spcBef>
                  <a:spcAft>
                    <a:spcPts val="0"/>
                  </a:spcAft>
                  <a:defRPr/>
                </a:pPr>
                <a:endParaRPr kumimoji="0" lang="zh-CN" altLang="en-US" sz="1400">
                  <a:latin typeface="Arial"/>
                  <a:cs typeface="Arial"/>
                </a:endParaRPr>
              </a:p>
            </p:txBody>
          </p:sp>
          <p:sp>
            <p:nvSpPr>
              <p:cNvPr id="29" name="Line 8"/>
              <p:cNvSpPr>
                <a:spLocks noChangeShapeType="1"/>
              </p:cNvSpPr>
              <p:nvPr/>
            </p:nvSpPr>
            <p:spPr bwMode="auto">
              <a:xfrm flipV="1">
                <a:off x="2881" y="10605"/>
                <a:ext cx="0" cy="3974"/>
              </a:xfrm>
              <a:prstGeom prst="line">
                <a:avLst/>
              </a:prstGeom>
              <a:noFill/>
              <a:ln w="28575">
                <a:solidFill>
                  <a:schemeClr val="tx1">
                    <a:lumMod val="50000"/>
                    <a:lumOff val="50000"/>
                  </a:schemeClr>
                </a:solidFill>
                <a:round/>
                <a:headEnd/>
                <a:tailEnd type="triangle" w="med" len="med"/>
              </a:ln>
            </p:spPr>
            <p:txBody>
              <a:bodyPr/>
              <a:lstStyle/>
              <a:p>
                <a:pPr fontAlgn="auto">
                  <a:spcBef>
                    <a:spcPts val="0"/>
                  </a:spcBef>
                  <a:spcAft>
                    <a:spcPts val="0"/>
                  </a:spcAft>
                  <a:defRPr/>
                </a:pPr>
                <a:endParaRPr kumimoji="0" lang="zh-CN" altLang="en-US" sz="1400">
                  <a:latin typeface="Arial"/>
                  <a:cs typeface="Arial"/>
                </a:endParaRPr>
              </a:p>
            </p:txBody>
          </p:sp>
        </p:grpSp>
        <p:sp>
          <p:nvSpPr>
            <p:cNvPr id="10" name="Line 9"/>
            <p:cNvSpPr>
              <a:spLocks noChangeShapeType="1"/>
            </p:cNvSpPr>
            <p:nvPr/>
          </p:nvSpPr>
          <p:spPr bwMode="auto">
            <a:xfrm flipV="1">
              <a:off x="1569"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10"/>
            <p:cNvSpPr>
              <a:spLocks noChangeShapeType="1"/>
            </p:cNvSpPr>
            <p:nvPr/>
          </p:nvSpPr>
          <p:spPr bwMode="auto">
            <a:xfrm flipV="1">
              <a:off x="3264"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11"/>
            <p:cNvSpPr>
              <a:spLocks noChangeShapeType="1"/>
            </p:cNvSpPr>
            <p:nvPr/>
          </p:nvSpPr>
          <p:spPr bwMode="auto">
            <a:xfrm flipV="1">
              <a:off x="2132"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Line 12"/>
            <p:cNvSpPr>
              <a:spLocks noChangeShapeType="1"/>
            </p:cNvSpPr>
            <p:nvPr/>
          </p:nvSpPr>
          <p:spPr bwMode="auto">
            <a:xfrm flipV="1">
              <a:off x="2417"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13"/>
            <p:cNvSpPr>
              <a:spLocks noChangeShapeType="1"/>
            </p:cNvSpPr>
            <p:nvPr/>
          </p:nvSpPr>
          <p:spPr bwMode="auto">
            <a:xfrm flipV="1">
              <a:off x="2702"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14"/>
            <p:cNvSpPr>
              <a:spLocks noChangeShapeType="1"/>
            </p:cNvSpPr>
            <p:nvPr/>
          </p:nvSpPr>
          <p:spPr bwMode="auto">
            <a:xfrm flipV="1">
              <a:off x="2987"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15"/>
            <p:cNvSpPr>
              <a:spLocks noChangeShapeType="1"/>
            </p:cNvSpPr>
            <p:nvPr/>
          </p:nvSpPr>
          <p:spPr bwMode="auto">
            <a:xfrm flipV="1">
              <a:off x="1846"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16"/>
            <p:cNvSpPr>
              <a:spLocks noChangeShapeType="1"/>
            </p:cNvSpPr>
            <p:nvPr/>
          </p:nvSpPr>
          <p:spPr bwMode="auto">
            <a:xfrm flipV="1">
              <a:off x="3549"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Line 17"/>
            <p:cNvSpPr>
              <a:spLocks noChangeShapeType="1"/>
            </p:cNvSpPr>
            <p:nvPr/>
          </p:nvSpPr>
          <p:spPr bwMode="auto">
            <a:xfrm flipV="1">
              <a:off x="3834" y="3429"/>
              <a:ext cx="0" cy="4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Rectangle 18"/>
            <p:cNvSpPr>
              <a:spLocks noChangeArrowheads="1"/>
            </p:cNvSpPr>
            <p:nvPr/>
          </p:nvSpPr>
          <p:spPr bwMode="auto">
            <a:xfrm>
              <a:off x="2024" y="3476"/>
              <a:ext cx="223"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r>
                <a:rPr lang="en-US" altLang="zh-CN" sz="1400">
                  <a:latin typeface="Arial" panose="020B0604020202020204" pitchFamily="34" charset="0"/>
                  <a:cs typeface="Arial" panose="020B0604020202020204" pitchFamily="34" charset="0"/>
                </a:rPr>
                <a:t>3</a:t>
              </a:r>
            </a:p>
          </p:txBody>
        </p:sp>
        <p:sp>
          <p:nvSpPr>
            <p:cNvPr id="20" name="Rectangle 19"/>
            <p:cNvSpPr>
              <a:spLocks noChangeArrowheads="1"/>
            </p:cNvSpPr>
            <p:nvPr/>
          </p:nvSpPr>
          <p:spPr bwMode="auto">
            <a:xfrm>
              <a:off x="3156" y="3476"/>
              <a:ext cx="224"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r>
                <a:rPr lang="en-US" altLang="zh-CN" sz="1400">
                  <a:latin typeface="Arial" panose="020B0604020202020204" pitchFamily="34" charset="0"/>
                  <a:cs typeface="Arial" panose="020B0604020202020204" pitchFamily="34" charset="0"/>
                </a:rPr>
                <a:t>7</a:t>
              </a:r>
            </a:p>
          </p:txBody>
        </p:sp>
        <p:sp>
          <p:nvSpPr>
            <p:cNvPr id="21" name="Rectangle 20"/>
            <p:cNvSpPr>
              <a:spLocks noChangeArrowheads="1"/>
            </p:cNvSpPr>
            <p:nvPr/>
          </p:nvSpPr>
          <p:spPr bwMode="auto">
            <a:xfrm>
              <a:off x="1461" y="3476"/>
              <a:ext cx="224"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just"/>
              <a:r>
                <a:rPr lang="en-US" altLang="zh-CN" sz="1400">
                  <a:latin typeface="Arial" panose="020B0604020202020204" pitchFamily="34" charset="0"/>
                  <a:cs typeface="Arial" panose="020B0604020202020204" pitchFamily="34" charset="0"/>
                </a:rPr>
                <a:t>1</a:t>
              </a:r>
            </a:p>
          </p:txBody>
        </p:sp>
        <p:sp>
          <p:nvSpPr>
            <p:cNvPr id="22" name="Line 21"/>
            <p:cNvSpPr>
              <a:spLocks noChangeShapeType="1"/>
            </p:cNvSpPr>
            <p:nvPr/>
          </p:nvSpPr>
          <p:spPr bwMode="auto">
            <a:xfrm flipV="1">
              <a:off x="2132" y="1903"/>
              <a:ext cx="0" cy="1564"/>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 name="Line 22"/>
            <p:cNvSpPr>
              <a:spLocks noChangeShapeType="1"/>
            </p:cNvSpPr>
            <p:nvPr/>
          </p:nvSpPr>
          <p:spPr bwMode="auto">
            <a:xfrm flipV="1">
              <a:off x="3264" y="1965"/>
              <a:ext cx="0" cy="151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 name="Freeform 23"/>
            <p:cNvSpPr>
              <a:spLocks/>
            </p:cNvSpPr>
            <p:nvPr/>
          </p:nvSpPr>
          <p:spPr bwMode="auto">
            <a:xfrm>
              <a:off x="1569" y="1689"/>
              <a:ext cx="2858" cy="1632"/>
            </a:xfrm>
            <a:custGeom>
              <a:avLst/>
              <a:gdLst>
                <a:gd name="T0" fmla="*/ 0 w 5565"/>
                <a:gd name="T1" fmla="*/ 72 h 3357"/>
                <a:gd name="T2" fmla="*/ 20 w 5565"/>
                <a:gd name="T3" fmla="*/ 35 h 3357"/>
                <a:gd name="T4" fmla="*/ 41 w 5565"/>
                <a:gd name="T5" fmla="*/ 10 h 3357"/>
                <a:gd name="T6" fmla="*/ 65 w 5565"/>
                <a:gd name="T7" fmla="*/ 1 h 3357"/>
                <a:gd name="T8" fmla="*/ 98 w 5565"/>
                <a:gd name="T9" fmla="*/ 3 h 3357"/>
                <a:gd name="T10" fmla="*/ 119 w 5565"/>
                <a:gd name="T11" fmla="*/ 16 h 3357"/>
                <a:gd name="T12" fmla="*/ 134 w 5565"/>
                <a:gd name="T13" fmla="*/ 42 h 3357"/>
                <a:gd name="T14" fmla="*/ 152 w 5565"/>
                <a:gd name="T15" fmla="*/ 71 h 3357"/>
                <a:gd name="T16" fmla="*/ 171 w 5565"/>
                <a:gd name="T17" fmla="*/ 86 h 3357"/>
                <a:gd name="T18" fmla="*/ 199 w 5565"/>
                <a:gd name="T19" fmla="*/ 91 h 33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65"/>
                <a:gd name="T31" fmla="*/ 0 h 3357"/>
                <a:gd name="T32" fmla="*/ 5565 w 5565"/>
                <a:gd name="T33" fmla="*/ 3357 h 33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65" h="3357">
                  <a:moveTo>
                    <a:pt x="0" y="2652"/>
                  </a:moveTo>
                  <a:cubicBezTo>
                    <a:pt x="182" y="2174"/>
                    <a:pt x="365" y="1697"/>
                    <a:pt x="555" y="1317"/>
                  </a:cubicBezTo>
                  <a:cubicBezTo>
                    <a:pt x="745" y="937"/>
                    <a:pt x="930" y="584"/>
                    <a:pt x="1140" y="372"/>
                  </a:cubicBezTo>
                  <a:cubicBezTo>
                    <a:pt x="1350" y="160"/>
                    <a:pt x="1548" y="84"/>
                    <a:pt x="1815" y="42"/>
                  </a:cubicBezTo>
                  <a:cubicBezTo>
                    <a:pt x="2082" y="0"/>
                    <a:pt x="2493" y="27"/>
                    <a:pt x="2745" y="117"/>
                  </a:cubicBezTo>
                  <a:cubicBezTo>
                    <a:pt x="2997" y="207"/>
                    <a:pt x="3162" y="344"/>
                    <a:pt x="3330" y="582"/>
                  </a:cubicBezTo>
                  <a:cubicBezTo>
                    <a:pt x="3498" y="820"/>
                    <a:pt x="3595" y="1200"/>
                    <a:pt x="3750" y="1542"/>
                  </a:cubicBezTo>
                  <a:cubicBezTo>
                    <a:pt x="3905" y="1884"/>
                    <a:pt x="4090" y="2369"/>
                    <a:pt x="4260" y="2637"/>
                  </a:cubicBezTo>
                  <a:cubicBezTo>
                    <a:pt x="4430" y="2905"/>
                    <a:pt x="4553" y="3027"/>
                    <a:pt x="4770" y="3147"/>
                  </a:cubicBezTo>
                  <a:cubicBezTo>
                    <a:pt x="4987" y="3267"/>
                    <a:pt x="5276" y="3312"/>
                    <a:pt x="5565" y="3357"/>
                  </a:cubicBezTo>
                </a:path>
              </a:pathLst>
            </a:custGeom>
            <a:noFill/>
            <a:ln w="19050">
              <a:solidFill>
                <a:srgbClr val="0033CC"/>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 name="Line 24"/>
            <p:cNvSpPr>
              <a:spLocks noChangeShapeType="1"/>
            </p:cNvSpPr>
            <p:nvPr/>
          </p:nvSpPr>
          <p:spPr bwMode="auto">
            <a:xfrm>
              <a:off x="2132" y="2080"/>
              <a:ext cx="1132" cy="1"/>
            </a:xfrm>
            <a:prstGeom prst="line">
              <a:avLst/>
            </a:prstGeom>
            <a:noFill/>
            <a:ln w="9525">
              <a:solidFill>
                <a:srgbClr val="CC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6" name="Rectangle 25"/>
            <p:cNvSpPr>
              <a:spLocks noChangeArrowheads="1"/>
            </p:cNvSpPr>
            <p:nvPr/>
          </p:nvSpPr>
          <p:spPr bwMode="auto">
            <a:xfrm>
              <a:off x="2062" y="2103"/>
              <a:ext cx="1266"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400">
                  <a:solidFill>
                    <a:srgbClr val="CC0000"/>
                  </a:solidFill>
                  <a:latin typeface="Arial" panose="020B0604020202020204" pitchFamily="34" charset="0"/>
                  <a:cs typeface="Arial" panose="020B0604020202020204" pitchFamily="34" charset="0"/>
                </a:rPr>
                <a:t>大概的最佳范围</a:t>
              </a:r>
              <a:endParaRPr lang="zh-CN" altLang="en-US" sz="1400">
                <a:latin typeface="Arial" panose="020B0604020202020204" pitchFamily="34" charset="0"/>
                <a:cs typeface="Arial" panose="020B0604020202020204" pitchFamily="34" charset="0"/>
              </a:endParaRPr>
            </a:p>
          </p:txBody>
        </p:sp>
        <p:sp>
          <p:nvSpPr>
            <p:cNvPr id="27" name="Rectangle 26"/>
            <p:cNvSpPr>
              <a:spLocks noChangeArrowheads="1"/>
            </p:cNvSpPr>
            <p:nvPr/>
          </p:nvSpPr>
          <p:spPr bwMode="auto">
            <a:xfrm>
              <a:off x="974" y="1560"/>
              <a:ext cx="213" cy="1076"/>
            </a:xfrm>
            <a:prstGeom prst="rect">
              <a:avLst/>
            </a:prstGeom>
            <a:noFill/>
            <a:ln w="9525">
              <a:noFill/>
              <a:miter lim="800000"/>
              <a:headEnd/>
              <a:tailEnd/>
            </a:ln>
          </p:spPr>
          <p:txBody>
            <a:bodyPr vert="vert270"/>
            <a:lstStyle/>
            <a:p>
              <a:pPr algn="r" fontAlgn="auto">
                <a:spcAft>
                  <a:spcPts val="0"/>
                </a:spcAft>
                <a:defRPr/>
              </a:pPr>
              <a:r>
                <a:rPr lang="zh-CN" altLang="en-US" sz="1400" dirty="0">
                  <a:latin typeface="Arial"/>
                  <a:cs typeface="Arial"/>
                </a:rPr>
                <a:t>开发人员的效率</a:t>
              </a:r>
            </a:p>
          </p:txBody>
        </p:sp>
      </p:grpSp>
    </p:spTree>
    <p:extLst>
      <p:ext uri="{BB962C8B-B14F-4D97-AF65-F5344CB8AC3E}">
        <p14:creationId xmlns:p14="http://schemas.microsoft.com/office/powerpoint/2010/main" val="258612066"/>
      </p:ext>
    </p:extLst>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21550" y="323655"/>
            <a:ext cx="769585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常用沟通方式</a:t>
            </a:r>
          </a:p>
        </p:txBody>
      </p:sp>
      <p:grpSp>
        <p:nvGrpSpPr>
          <p:cNvPr id="5" name="组 16"/>
          <p:cNvGrpSpPr>
            <a:grpSpLocks/>
          </p:cNvGrpSpPr>
          <p:nvPr/>
        </p:nvGrpSpPr>
        <p:grpSpPr bwMode="auto">
          <a:xfrm>
            <a:off x="431540" y="2258870"/>
            <a:ext cx="8583612" cy="4042981"/>
            <a:chOff x="1861628" y="1592333"/>
            <a:chExt cx="8583545" cy="4043495"/>
          </a:xfrm>
        </p:grpSpPr>
        <p:sp>
          <p:nvSpPr>
            <p:cNvPr id="6" name="Rectangle 3"/>
            <p:cNvSpPr>
              <a:spLocks noChangeArrowheads="1"/>
            </p:cNvSpPr>
            <p:nvPr/>
          </p:nvSpPr>
          <p:spPr bwMode="gray">
            <a:xfrm>
              <a:off x="3103043" y="1592333"/>
              <a:ext cx="7342130" cy="966910"/>
            </a:xfrm>
            <a:prstGeom prst="rect">
              <a:avLst/>
            </a:prstGeom>
            <a:solidFill>
              <a:schemeClr val="accent6">
                <a:lumMod val="20000"/>
                <a:lumOff val="80000"/>
              </a:schemeClr>
            </a:solidFill>
            <a:ln>
              <a:noFill/>
            </a:ln>
            <a:effectLst/>
          </p:spPr>
          <p:txBody>
            <a:bodyPr wrap="none" anchor="ctr"/>
            <a:lstStyle/>
            <a:p>
              <a:pPr fontAlgn="auto">
                <a:spcBef>
                  <a:spcPts val="0"/>
                </a:spcBef>
                <a:spcAft>
                  <a:spcPts val="0"/>
                </a:spcAft>
                <a:defRPr/>
              </a:pPr>
              <a:endParaRPr kumimoji="0" lang="zh-CN" altLang="en-US">
                <a:solidFill>
                  <a:srgbClr val="17347D"/>
                </a:solidFill>
                <a:latin typeface="Arial" charset="0"/>
                <a:ea typeface="+mn-ea"/>
              </a:endParaRPr>
            </a:p>
          </p:txBody>
        </p:sp>
        <p:sp>
          <p:nvSpPr>
            <p:cNvPr id="7" name="Rectangle 4"/>
            <p:cNvSpPr>
              <a:spLocks noChangeArrowheads="1"/>
            </p:cNvSpPr>
            <p:nvPr/>
          </p:nvSpPr>
          <p:spPr bwMode="gray">
            <a:xfrm>
              <a:off x="3103043" y="2617988"/>
              <a:ext cx="7342130" cy="968498"/>
            </a:xfrm>
            <a:prstGeom prst="rect">
              <a:avLst/>
            </a:prstGeom>
            <a:solidFill>
              <a:schemeClr val="accent1">
                <a:lumMod val="20000"/>
                <a:lumOff val="80000"/>
              </a:schemeClr>
            </a:solidFill>
            <a:ln>
              <a:noFill/>
            </a:ln>
            <a:effectLst/>
          </p:spPr>
          <p:txBody>
            <a:bodyPr wrap="none" anchor="ctr"/>
            <a:lstStyle/>
            <a:p>
              <a:pPr fontAlgn="auto">
                <a:spcBef>
                  <a:spcPts val="0"/>
                </a:spcBef>
                <a:spcAft>
                  <a:spcPts val="0"/>
                </a:spcAft>
                <a:defRPr/>
              </a:pPr>
              <a:endParaRPr kumimoji="0" lang="zh-CN" altLang="en-US">
                <a:solidFill>
                  <a:srgbClr val="17347D"/>
                </a:solidFill>
                <a:latin typeface="Arial" charset="0"/>
                <a:ea typeface="+mn-ea"/>
              </a:endParaRPr>
            </a:p>
          </p:txBody>
        </p:sp>
        <p:sp>
          <p:nvSpPr>
            <p:cNvPr id="8" name="Rectangle 5"/>
            <p:cNvSpPr>
              <a:spLocks noChangeArrowheads="1"/>
            </p:cNvSpPr>
            <p:nvPr/>
          </p:nvSpPr>
          <p:spPr bwMode="gray">
            <a:xfrm>
              <a:off x="3103053" y="3632147"/>
              <a:ext cx="7342120" cy="967105"/>
            </a:xfrm>
            <a:prstGeom prst="rect">
              <a:avLst/>
            </a:prstGeom>
            <a:solidFill>
              <a:srgbClr val="FFCC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800">
                <a:solidFill>
                  <a:srgbClr val="17347D"/>
                </a:solidFill>
                <a:latin typeface="Arial" panose="020B0604020202020204" pitchFamily="34" charset="0"/>
              </a:endParaRPr>
            </a:p>
          </p:txBody>
        </p:sp>
        <p:sp>
          <p:nvSpPr>
            <p:cNvPr id="9" name="Rectangle 174"/>
            <p:cNvSpPr>
              <a:spLocks noChangeArrowheads="1"/>
            </p:cNvSpPr>
            <p:nvPr/>
          </p:nvSpPr>
          <p:spPr bwMode="ltGray">
            <a:xfrm>
              <a:off x="1861628" y="1592333"/>
              <a:ext cx="1708137" cy="966910"/>
            </a:xfrm>
            <a:prstGeom prst="rect">
              <a:avLst/>
            </a:prstGeom>
            <a:solidFill>
              <a:srgbClr val="548235"/>
            </a:solidFill>
            <a:ln>
              <a:noFill/>
            </a:ln>
            <a:effectLst/>
            <a:extLst>
              <a:ext uri="{91240B29-F687-4F45-9708-019B960494DF}">
                <a14:hiddenLine xmlns:a14="http://schemas.microsoft.com/office/drawing/2010/main" w="12700">
                  <a:solidFill>
                    <a:srgbClr val="292929"/>
                  </a:solidFill>
                  <a:prstDash val="dash"/>
                  <a:miter lim="800000"/>
                  <a:headEnd/>
                  <a:tailEnd/>
                </a14:hiddenLine>
              </a:ext>
              <a:ext uri="{AF507438-7753-43E0-B8FC-AC1667EBCBE1}">
                <a14:hiddenEffects xmlns:a14="http://schemas.microsoft.com/office/drawing/2010/main">
                  <a:effectLst>
                    <a:outerShdw dist="17961" dir="2700000" algn="ctr" rotWithShape="0">
                      <a:srgbClr val="8E4B1D"/>
                    </a:outerShdw>
                  </a:effectLst>
                </a14:hiddenEffects>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2000">
                  <a:solidFill>
                    <a:schemeClr val="bg1"/>
                  </a:solidFill>
                  <a:latin typeface="微软雅黑" panose="020B0503020204020204" pitchFamily="34" charset="-122"/>
                </a:rPr>
                <a:t>口头</a:t>
              </a:r>
            </a:p>
          </p:txBody>
        </p:sp>
        <p:sp>
          <p:nvSpPr>
            <p:cNvPr id="10" name="Rectangle 175"/>
            <p:cNvSpPr>
              <a:spLocks noChangeArrowheads="1"/>
            </p:cNvSpPr>
            <p:nvPr/>
          </p:nvSpPr>
          <p:spPr bwMode="gray">
            <a:xfrm>
              <a:off x="1861628" y="2618687"/>
              <a:ext cx="1708433" cy="967105"/>
            </a:xfrm>
            <a:prstGeom prst="rect">
              <a:avLst/>
            </a:prstGeom>
            <a:solidFill>
              <a:schemeClr val="hlink"/>
            </a:solidFill>
            <a:ln>
              <a:noFill/>
            </a:ln>
            <a:effectLst/>
            <a:extLst>
              <a:ext uri="{91240B29-F687-4F45-9708-019B960494DF}">
                <a14:hiddenLine xmlns:a14="http://schemas.microsoft.com/office/drawing/2010/main" w="12700">
                  <a:solidFill>
                    <a:srgbClr val="292929"/>
                  </a:solidFill>
                  <a:prstDash val="dash"/>
                  <a:miter lim="800000"/>
                  <a:headEnd/>
                  <a:tailEnd/>
                </a14:hiddenLine>
              </a:ext>
              <a:ext uri="{AF507438-7753-43E0-B8FC-AC1667EBCBE1}">
                <a14:hiddenEffects xmlns:a14="http://schemas.microsoft.com/office/drawing/2010/main">
                  <a:effectLst>
                    <a:outerShdw dist="17961" dir="2700000" algn="ctr" rotWithShape="0">
                      <a:srgbClr val="033B74"/>
                    </a:outerShdw>
                  </a:effectLst>
                </a14:hiddenEffects>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2000">
                  <a:solidFill>
                    <a:schemeClr val="bg1"/>
                  </a:solidFill>
                  <a:latin typeface="微软雅黑" panose="020B0503020204020204" pitchFamily="34" charset="-122"/>
                </a:rPr>
                <a:t>书面</a:t>
              </a:r>
            </a:p>
          </p:txBody>
        </p:sp>
        <p:sp>
          <p:nvSpPr>
            <p:cNvPr id="11" name="Rectangle 176"/>
            <p:cNvSpPr>
              <a:spLocks noChangeArrowheads="1"/>
            </p:cNvSpPr>
            <p:nvPr/>
          </p:nvSpPr>
          <p:spPr bwMode="gray">
            <a:xfrm>
              <a:off x="1861628" y="3632147"/>
              <a:ext cx="1708433" cy="967105"/>
            </a:xfrm>
            <a:prstGeom prst="rect">
              <a:avLst/>
            </a:prstGeom>
            <a:solidFill>
              <a:schemeClr val="folHlink"/>
            </a:solidFill>
            <a:ln>
              <a:noFill/>
            </a:ln>
            <a:effectLst/>
            <a:extLst>
              <a:ext uri="{91240B29-F687-4F45-9708-019B960494DF}">
                <a14:hiddenLine xmlns:a14="http://schemas.microsoft.com/office/drawing/2010/main" w="12700">
                  <a:solidFill>
                    <a:srgbClr val="292929"/>
                  </a:solidFill>
                  <a:prstDash val="dash"/>
                  <a:miter lim="800000"/>
                  <a:headEnd/>
                  <a:tailEnd/>
                </a14:hiddenLine>
              </a:ext>
              <a:ext uri="{AF507438-7753-43E0-B8FC-AC1667EBCBE1}">
                <a14:hiddenEffects xmlns:a14="http://schemas.microsoft.com/office/drawing/2010/main">
                  <a:effectLst>
                    <a:outerShdw dist="17961" dir="2700000" algn="ctr" rotWithShape="0">
                      <a:srgbClr val="592F44"/>
                    </a:outerShdw>
                  </a:effectLst>
                </a14:hiddenEffects>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zh-CN" altLang="en-US" sz="2000">
                  <a:solidFill>
                    <a:schemeClr val="bg1"/>
                  </a:solidFill>
                  <a:latin typeface="微软雅黑" panose="020B0503020204020204" pitchFamily="34" charset="-122"/>
                </a:rPr>
                <a:t>非语言</a:t>
              </a:r>
            </a:p>
          </p:txBody>
        </p:sp>
        <p:sp>
          <p:nvSpPr>
            <p:cNvPr id="12" name="Rectangle 5"/>
            <p:cNvSpPr>
              <a:spLocks noChangeArrowheads="1"/>
            </p:cNvSpPr>
            <p:nvPr/>
          </p:nvSpPr>
          <p:spPr bwMode="gray">
            <a:xfrm>
              <a:off x="3103043" y="4653422"/>
              <a:ext cx="7342130" cy="966910"/>
            </a:xfrm>
            <a:prstGeom prst="rect">
              <a:avLst/>
            </a:prstGeom>
            <a:solidFill>
              <a:schemeClr val="accent4">
                <a:lumMod val="20000"/>
                <a:lumOff val="80000"/>
              </a:schemeClr>
            </a:solidFill>
            <a:ln>
              <a:noFill/>
            </a:ln>
            <a:effectLst/>
          </p:spPr>
          <p:txBody>
            <a:bodyPr wrap="none" anchor="ctr"/>
            <a:lstStyle/>
            <a:p>
              <a:pPr fontAlgn="auto">
                <a:spcBef>
                  <a:spcPts val="0"/>
                </a:spcBef>
                <a:spcAft>
                  <a:spcPts val="0"/>
                </a:spcAft>
                <a:defRPr/>
              </a:pPr>
              <a:endParaRPr kumimoji="0" lang="zh-CN" altLang="en-US">
                <a:solidFill>
                  <a:srgbClr val="17347D"/>
                </a:solidFill>
                <a:latin typeface="Arial" charset="0"/>
                <a:ea typeface="+mn-ea"/>
              </a:endParaRPr>
            </a:p>
          </p:txBody>
        </p:sp>
        <p:sp>
          <p:nvSpPr>
            <p:cNvPr id="13" name="Rectangle 176"/>
            <p:cNvSpPr>
              <a:spLocks noChangeArrowheads="1"/>
            </p:cNvSpPr>
            <p:nvPr/>
          </p:nvSpPr>
          <p:spPr bwMode="gray">
            <a:xfrm>
              <a:off x="1861628" y="4634370"/>
              <a:ext cx="1708137" cy="966910"/>
            </a:xfrm>
            <a:prstGeom prst="rect">
              <a:avLst/>
            </a:prstGeom>
            <a:solidFill>
              <a:srgbClr val="BF9000"/>
            </a:solidFill>
            <a:ln>
              <a:noFill/>
            </a:ln>
            <a:effectLst/>
            <a:extLst>
              <a:ext uri="{91240B29-F687-4F45-9708-019B960494DF}">
                <a14:hiddenLine xmlns:a14="http://schemas.microsoft.com/office/drawing/2010/main" w="12700">
                  <a:solidFill>
                    <a:srgbClr val="292929"/>
                  </a:solidFill>
                  <a:prstDash val="dash"/>
                  <a:miter lim="800000"/>
                  <a:headEnd/>
                  <a:tailEnd/>
                </a14:hiddenLine>
              </a:ext>
              <a:ext uri="{AF507438-7753-43E0-B8FC-AC1667EBCBE1}">
                <a14:hiddenEffects xmlns:a14="http://schemas.microsoft.com/office/drawing/2010/main">
                  <a:effectLst>
                    <a:outerShdw dist="17961" dir="2700000" algn="ctr" rotWithShape="0">
                      <a:srgbClr val="592F44"/>
                    </a:outerShdw>
                  </a:effectLst>
                </a14:hiddenEffects>
              </a:ext>
            </a:extLst>
          </p:spPr>
          <p:txBody>
            <a:bodyPr wrap="none" anchor="ctr"/>
            <a:lstStyle/>
            <a:p>
              <a:pPr algn="ctr" fontAlgn="auto">
                <a:spcBef>
                  <a:spcPts val="0"/>
                </a:spcBef>
                <a:spcAft>
                  <a:spcPts val="0"/>
                </a:spcAft>
                <a:defRPr/>
              </a:pPr>
              <a:r>
                <a:rPr kumimoji="0" lang="zh-CN" altLang="en-US" sz="2000" dirty="0">
                  <a:solidFill>
                    <a:schemeClr val="bg1"/>
                  </a:solidFill>
                  <a:latin typeface="微软雅黑" pitchFamily="34" charset="-122"/>
                </a:rPr>
                <a:t>工具</a:t>
              </a:r>
            </a:p>
          </p:txBody>
        </p:sp>
        <p:sp>
          <p:nvSpPr>
            <p:cNvPr id="14" name="矩形 12"/>
            <p:cNvSpPr>
              <a:spLocks noChangeArrowheads="1"/>
            </p:cNvSpPr>
            <p:nvPr/>
          </p:nvSpPr>
          <p:spPr bwMode="auto">
            <a:xfrm>
              <a:off x="3787806" y="1688964"/>
              <a:ext cx="642951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274638" indent="-274638">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342900" lvl="2" indent="-342900" algn="just">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正式的：演讲、报告、汇报、谈判、会议</a:t>
              </a:r>
              <a:endParaRPr kumimoji="0" lang="en-US" altLang="zh-CN" sz="2000" dirty="0">
                <a:latin typeface="宋体" panose="02010600030101010101" pitchFamily="2" charset="-122"/>
                <a:ea typeface="宋体" panose="02010600030101010101" pitchFamily="2" charset="-122"/>
              </a:endParaRPr>
            </a:p>
            <a:p>
              <a:pPr marL="342900" lvl="2" indent="-342900" algn="just">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非正式：谈话、电话、打招呼</a:t>
              </a:r>
              <a:endParaRPr kumimoji="0" lang="en-US" altLang="zh-CN" sz="2000" dirty="0">
                <a:latin typeface="宋体" panose="02010600030101010101" pitchFamily="2" charset="-122"/>
                <a:ea typeface="宋体" panose="02010600030101010101" pitchFamily="2" charset="-122"/>
              </a:endParaRPr>
            </a:p>
          </p:txBody>
        </p:sp>
        <p:sp>
          <p:nvSpPr>
            <p:cNvPr id="15" name="矩形 13"/>
            <p:cNvSpPr>
              <a:spLocks noChangeArrowheads="1"/>
            </p:cNvSpPr>
            <p:nvPr/>
          </p:nvSpPr>
          <p:spPr bwMode="auto">
            <a:xfrm>
              <a:off x="3787806" y="2718052"/>
              <a:ext cx="642951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274638" indent="-274638">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342900" lvl="2" indent="-342900" algn="just">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正式的：合同、报告、会议纪要、报表、备忘录</a:t>
              </a:r>
              <a:endParaRPr kumimoji="0" lang="en-US" altLang="zh-CN" sz="2000" dirty="0">
                <a:latin typeface="宋体" panose="02010600030101010101" pitchFamily="2" charset="-122"/>
                <a:ea typeface="宋体" panose="02010600030101010101" pitchFamily="2" charset="-122"/>
              </a:endParaRPr>
            </a:p>
            <a:p>
              <a:pPr marL="342900" lvl="2" indent="-342900" algn="just">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非正式：笔记、便条</a:t>
              </a:r>
              <a:endParaRPr kumimoji="0" lang="en-US" altLang="zh-CN" sz="2000" dirty="0">
                <a:latin typeface="宋体" panose="02010600030101010101" pitchFamily="2" charset="-122"/>
                <a:ea typeface="宋体" panose="02010600030101010101" pitchFamily="2" charset="-122"/>
              </a:endParaRPr>
            </a:p>
          </p:txBody>
        </p:sp>
        <p:sp>
          <p:nvSpPr>
            <p:cNvPr id="16" name="矩形 14"/>
            <p:cNvSpPr>
              <a:spLocks noChangeArrowheads="1"/>
            </p:cNvSpPr>
            <p:nvPr/>
          </p:nvSpPr>
          <p:spPr bwMode="auto">
            <a:xfrm>
              <a:off x="3787806" y="3739132"/>
              <a:ext cx="642951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274638" indent="-274638">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342900" lvl="2" indent="-342900" algn="just">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正式的：手语、信号灯、音乐</a:t>
              </a:r>
              <a:endParaRPr kumimoji="0" lang="en-US" altLang="zh-CN" sz="2000" dirty="0">
                <a:latin typeface="宋体" panose="02010600030101010101" pitchFamily="2" charset="-122"/>
                <a:ea typeface="宋体" panose="02010600030101010101" pitchFamily="2" charset="-122"/>
              </a:endParaRPr>
            </a:p>
            <a:p>
              <a:pPr marL="342900" lvl="2" indent="-342900" algn="just">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非正式：表情、声调、拥抱、握手</a:t>
              </a:r>
              <a:endParaRPr kumimoji="0" lang="en-US" altLang="zh-CN" sz="2000" dirty="0">
                <a:latin typeface="宋体" panose="02010600030101010101" pitchFamily="2" charset="-122"/>
                <a:ea typeface="宋体" panose="02010600030101010101" pitchFamily="2" charset="-122"/>
              </a:endParaRPr>
            </a:p>
          </p:txBody>
        </p:sp>
        <p:sp>
          <p:nvSpPr>
            <p:cNvPr id="17" name="矩形 15"/>
            <p:cNvSpPr>
              <a:spLocks noChangeArrowheads="1"/>
            </p:cNvSpPr>
            <p:nvPr/>
          </p:nvSpPr>
          <p:spPr bwMode="auto">
            <a:xfrm>
              <a:off x="3787806" y="4927852"/>
              <a:ext cx="6429518" cy="70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274638" indent="-274638">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342900" lvl="2" indent="-342900" algn="just">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电话、传真、手机、微信、</a:t>
              </a:r>
              <a:r>
                <a:rPr kumimoji="0" lang="en-US" altLang="zh-CN" sz="2000" dirty="0">
                  <a:latin typeface="宋体" panose="02010600030101010101" pitchFamily="2" charset="-122"/>
                  <a:ea typeface="宋体" panose="02010600030101010101" pitchFamily="2" charset="-122"/>
                </a:rPr>
                <a:t>Email</a:t>
              </a:r>
              <a:r>
                <a:rPr kumimoji="0" lang="zh-CN" altLang="en-US" sz="2000" dirty="0">
                  <a:latin typeface="宋体" panose="02010600030101010101" pitchFamily="2" charset="-122"/>
                  <a:ea typeface="宋体" panose="02010600030101010101" pitchFamily="2" charset="-122"/>
                </a:rPr>
                <a:t>、面对面、协作工具</a:t>
              </a:r>
              <a:endParaRPr kumimoji="0" lang="en-US" altLang="zh-CN" sz="2000" dirty="0">
                <a:latin typeface="宋体" panose="02010600030101010101" pitchFamily="2" charset="-122"/>
                <a:ea typeface="宋体" panose="02010600030101010101" pitchFamily="2" charset="-122"/>
              </a:endParaRPr>
            </a:p>
          </p:txBody>
        </p:sp>
      </p:grpSp>
    </p:spTree>
    <p:extLst>
      <p:ext uri="{BB962C8B-B14F-4D97-AF65-F5344CB8AC3E}">
        <p14:creationId xmlns:p14="http://schemas.microsoft.com/office/powerpoint/2010/main" val="3469787074"/>
      </p:ext>
    </p:extLst>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421990"/>
            <a:ext cx="800927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思考讨论</a:t>
            </a:r>
          </a:p>
        </p:txBody>
      </p:sp>
      <p:sp>
        <p:nvSpPr>
          <p:cNvPr id="4" name="幻灯片编号占位符 4"/>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367ECC47-7F8A-4AF6-9889-83728746225A}" type="slidenum">
              <a:rPr kumimoji="0" lang="zh-CN" altLang="en-US" sz="1200">
                <a:solidFill>
                  <a:srgbClr val="D9D9D9"/>
                </a:solidFill>
                <a:latin typeface="Arial" panose="020B0604020202020204" pitchFamily="34" charset="0"/>
              </a:rPr>
              <a:pPr/>
              <a:t>36</a:t>
            </a:fld>
            <a:endParaRPr kumimoji="0" lang="zh-CN" altLang="en-US" sz="1200">
              <a:solidFill>
                <a:srgbClr val="D9D9D9"/>
              </a:solidFill>
              <a:latin typeface="Arial" panose="020B0604020202020204" pitchFamily="34" charset="0"/>
            </a:endParaRPr>
          </a:p>
        </p:txBody>
      </p:sp>
      <p:sp>
        <p:nvSpPr>
          <p:cNvPr id="5" name="矩形 4"/>
          <p:cNvSpPr/>
          <p:nvPr/>
        </p:nvSpPr>
        <p:spPr>
          <a:xfrm>
            <a:off x="566555" y="1673805"/>
            <a:ext cx="8577445" cy="5355312"/>
          </a:xfrm>
          <a:prstGeom prst="rect">
            <a:avLst/>
          </a:prstGeom>
        </p:spPr>
        <p:txBody>
          <a:bodyPr wrap="square">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a:defRPr kumimoji="1" sz="2400">
                <a:solidFill>
                  <a:schemeClr val="tx1"/>
                </a:solidFill>
                <a:latin typeface="Calibri" panose="020F0502020204030204" pitchFamily="34" charset="0"/>
                <a:ea typeface="微软雅黑" panose="020B0503020204020204" pitchFamily="34" charset="-122"/>
              </a:defRPr>
            </a:lvl2pPr>
            <a:lvl3pPr marL="365125" indent="-365125">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0" lvl="1" algn="just">
              <a:lnSpc>
                <a:spcPct val="130000"/>
              </a:lnSpc>
              <a:spcBef>
                <a:spcPts val="1200"/>
              </a:spcBef>
              <a:spcAft>
                <a:spcPts val="600"/>
              </a:spcAft>
            </a:pPr>
            <a:r>
              <a:rPr kumimoji="0" lang="zh-CN" altLang="en-US" sz="2000" dirty="0">
                <a:solidFill>
                  <a:srgbClr val="0033CC"/>
                </a:solidFill>
                <a:latin typeface="微软雅黑" panose="020B0503020204020204" pitchFamily="34" charset="-122"/>
              </a:rPr>
              <a:t>你认为以下情形应该选择什么合适的方式？</a:t>
            </a:r>
          </a:p>
          <a:p>
            <a:pPr lvl="2" algn="just">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公司主管副总经理通知你，说他想详细了解项目进展情况，并且想在从今天开始的一周后与你见面。</a:t>
            </a:r>
            <a:endParaRPr kumimoji="0" lang="en-US" altLang="zh-CN" sz="2000" dirty="0">
              <a:latin typeface="宋体" panose="02010600030101010101" pitchFamily="2" charset="-122"/>
              <a:ea typeface="宋体" panose="02010600030101010101" pitchFamily="2" charset="-122"/>
            </a:endParaRPr>
          </a:p>
          <a:p>
            <a:pPr lvl="2" algn="just">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客户在检查项目阶段成果时，指出上个月曾经提出的某个产品特性没有包含在其中，并抱怨早就以口头方式反映给了项目组成员，但作为项目经理的你却一无所知，而那位成员解释说把这件事忘记了。</a:t>
            </a:r>
            <a:endParaRPr kumimoji="0" lang="en-US" altLang="zh-CN" sz="2000" dirty="0">
              <a:latin typeface="宋体" panose="02010600030101010101" pitchFamily="2" charset="-122"/>
              <a:ea typeface="宋体" panose="02010600030101010101" pitchFamily="2" charset="-122"/>
            </a:endParaRPr>
          </a:p>
          <a:p>
            <a:pPr lvl="2" algn="just">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你负责的一个项目准备在月底召开项目工作汇报会议，需要通知所有与会代表。</a:t>
            </a:r>
            <a:endParaRPr kumimoji="0" lang="en-US" altLang="zh-CN" sz="2000" dirty="0">
              <a:latin typeface="宋体" panose="02010600030101010101" pitchFamily="2" charset="-122"/>
              <a:ea typeface="宋体" panose="02010600030101010101" pitchFamily="2" charset="-122"/>
            </a:endParaRPr>
          </a:p>
          <a:p>
            <a:pPr lvl="2" algn="just">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你作程硕士研究生，即将开始论文工作，你需要经常与导师进行联系和交流。</a:t>
            </a:r>
            <a:endParaRPr kumimoji="0" lang="en-US" altLang="zh-CN" sz="2000" dirty="0">
              <a:latin typeface="宋体" panose="02010600030101010101" pitchFamily="2" charset="-122"/>
              <a:ea typeface="宋体" panose="02010600030101010101" pitchFamily="2" charset="-122"/>
            </a:endParaRPr>
          </a:p>
          <a:p>
            <a:pPr lvl="2" algn="just">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你作本科毕业生，即将开始毕业设计，你需要经常与导师进行联系和交流。</a:t>
            </a:r>
            <a:endParaRPr kumimoji="0" lang="en-US" altLang="zh-CN" sz="2000" dirty="0">
              <a:latin typeface="宋体" panose="02010600030101010101" pitchFamily="2" charset="-122"/>
              <a:ea typeface="宋体" panose="02010600030101010101" pitchFamily="2" charset="-122"/>
            </a:endParaRPr>
          </a:p>
        </p:txBody>
      </p:sp>
      <p:sp>
        <p:nvSpPr>
          <p:cNvPr id="6" name="文本框 2"/>
          <p:cNvSpPr txBox="1">
            <a:spLocks noChangeArrowheads="1"/>
          </p:cNvSpPr>
          <p:nvPr/>
        </p:nvSpPr>
        <p:spPr bwMode="auto">
          <a:xfrm>
            <a:off x="3790950" y="573405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lang="zh-CN" altLang="en-US" sz="1800"/>
          </a:p>
        </p:txBody>
      </p:sp>
    </p:spTree>
    <p:extLst>
      <p:ext uri="{BB962C8B-B14F-4D97-AF65-F5344CB8AC3E}">
        <p14:creationId xmlns:p14="http://schemas.microsoft.com/office/powerpoint/2010/main" val="4024437195"/>
      </p:ext>
    </p:extLst>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56565" y="276225"/>
            <a:ext cx="8013651"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沟通技巧</a:t>
            </a:r>
          </a:p>
        </p:txBody>
      </p:sp>
      <p:sp>
        <p:nvSpPr>
          <p:cNvPr id="5" name="矩形 3"/>
          <p:cNvSpPr>
            <a:spLocks noChangeArrowheads="1"/>
          </p:cNvSpPr>
          <p:nvPr/>
        </p:nvSpPr>
        <p:spPr bwMode="auto">
          <a:xfrm>
            <a:off x="611561" y="1818728"/>
            <a:ext cx="8103660" cy="17452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16000" rIns="216000" bIns="1404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20000"/>
              </a:lnSpc>
            </a:pPr>
            <a:r>
              <a:rPr kumimoji="0" lang="zh-CN" altLang="en-US" sz="2800" dirty="0">
                <a:solidFill>
                  <a:srgbClr val="C00000"/>
                </a:solidFill>
                <a:latin typeface="华文行楷" panose="02010800040101010101" pitchFamily="2" charset="-122"/>
                <a:ea typeface="华文行楷" panose="02010800040101010101" pitchFamily="2" charset="-122"/>
              </a:rPr>
              <a:t>自然赋予我们人类一张嘴、两只耳朵，也就是让我们多听少说。</a:t>
            </a:r>
            <a:endParaRPr kumimoji="0" lang="en-US" altLang="zh-CN" sz="2800" dirty="0">
              <a:solidFill>
                <a:srgbClr val="C00000"/>
              </a:solidFill>
              <a:latin typeface="华文行楷" panose="02010800040101010101" pitchFamily="2" charset="-122"/>
              <a:ea typeface="华文行楷" panose="02010800040101010101" pitchFamily="2" charset="-122"/>
            </a:endParaRPr>
          </a:p>
          <a:p>
            <a:pPr algn="r">
              <a:lnSpc>
                <a:spcPct val="120000"/>
              </a:lnSpc>
              <a:spcBef>
                <a:spcPts val="1200"/>
              </a:spcBef>
            </a:pPr>
            <a:r>
              <a:rPr kumimoji="0" lang="en-US" altLang="zh-CN" sz="2000" dirty="0">
                <a:latin typeface="微软雅黑" panose="020B0503020204020204" pitchFamily="34" charset="-122"/>
              </a:rPr>
              <a:t>——  </a:t>
            </a:r>
            <a:r>
              <a:rPr kumimoji="0" lang="zh-CN" altLang="en-US" sz="2000" dirty="0">
                <a:latin typeface="微软雅黑" panose="020B0503020204020204" pitchFamily="34" charset="-122"/>
              </a:rPr>
              <a:t>苏格拉底</a:t>
            </a:r>
          </a:p>
        </p:txBody>
      </p:sp>
      <p:sp>
        <p:nvSpPr>
          <p:cNvPr id="6" name="矩形 5"/>
          <p:cNvSpPr>
            <a:spLocks noChangeArrowheads="1"/>
          </p:cNvSpPr>
          <p:nvPr/>
        </p:nvSpPr>
        <p:spPr bwMode="auto">
          <a:xfrm>
            <a:off x="4211960" y="3969060"/>
            <a:ext cx="4413250" cy="2838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365125" indent="-365125">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努力做一个百分之百的听众</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善于抓住关键点</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努力排除干扰</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培养分清主次的能力</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通过提问和行为表示赞同与鼓励</a:t>
            </a:r>
          </a:p>
          <a:p>
            <a:pPr lvl="1" algn="l">
              <a:lnSpc>
                <a:spcPct val="13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对所听的内容进行及时反馈</a:t>
            </a:r>
          </a:p>
        </p:txBody>
      </p:sp>
      <p:pic>
        <p:nvPicPr>
          <p:cNvPr id="7" name="Picture 2" descr="http://tupian.sucaitianxia.com/images/003/pic2409.jpg"/>
          <p:cNvPicPr>
            <a:picLocks noChangeAspect="1" noChangeArrowheads="1"/>
          </p:cNvPicPr>
          <p:nvPr/>
        </p:nvPicPr>
        <p:blipFill>
          <a:blip r:embed="rId2" cstate="print"/>
          <a:srcRect/>
          <a:stretch>
            <a:fillRect/>
          </a:stretch>
        </p:blipFill>
        <p:spPr bwMode="auto">
          <a:xfrm>
            <a:off x="1196625" y="3725322"/>
            <a:ext cx="2304000" cy="2540252"/>
          </a:xfrm>
          <a:prstGeom prst="rect">
            <a:avLst/>
          </a:prstGeom>
          <a:ln>
            <a:noFill/>
          </a:ln>
          <a:effectLst>
            <a:softEdge rad="112500"/>
          </a:effectLst>
        </p:spPr>
      </p:pic>
    </p:spTree>
    <p:extLst>
      <p:ext uri="{BB962C8B-B14F-4D97-AF65-F5344CB8AC3E}">
        <p14:creationId xmlns:p14="http://schemas.microsoft.com/office/powerpoint/2010/main" val="717586617"/>
      </p:ext>
    </p:extLst>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23655"/>
            <a:ext cx="647910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项目沟通活动</a:t>
            </a:r>
          </a:p>
        </p:txBody>
      </p:sp>
      <p:sp>
        <p:nvSpPr>
          <p:cNvPr id="4" name="幻灯片编号占位符 4"/>
          <p:cNvSpPr>
            <a:spLocks noGrp="1"/>
          </p:cNvSpPr>
          <p:nvPr>
            <p:ph type="sldNum" sz="quarter" idx="4294967295"/>
          </p:nvPr>
        </p:nvSpPr>
        <p:spPr>
          <a:xfrm>
            <a:off x="8610600" y="6413500"/>
            <a:ext cx="2743200" cy="365125"/>
          </a:xfrm>
          <a:prstGeom prst="rect">
            <a:avLst/>
          </a:prstGeom>
        </p:spPr>
        <p:txBody>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fld id="{E0A25EB7-3793-4EC0-AE17-D2384D5A7ADE}" type="slidenum">
              <a:rPr kumimoji="0" lang="zh-CN" altLang="en-US" sz="1200">
                <a:solidFill>
                  <a:srgbClr val="D9D9D9"/>
                </a:solidFill>
                <a:latin typeface="Arial" panose="020B0604020202020204" pitchFamily="34" charset="0"/>
              </a:rPr>
              <a:pPr/>
              <a:t>38</a:t>
            </a:fld>
            <a:endParaRPr kumimoji="0" lang="zh-CN" altLang="en-US" sz="1200">
              <a:solidFill>
                <a:srgbClr val="D9D9D9"/>
              </a:solidFill>
              <a:latin typeface="Arial" panose="020B0604020202020204" pitchFamily="34" charset="0"/>
            </a:endParaRPr>
          </a:p>
        </p:txBody>
      </p:sp>
      <p:sp>
        <p:nvSpPr>
          <p:cNvPr id="5" name="矩形 4"/>
          <p:cNvSpPr/>
          <p:nvPr/>
        </p:nvSpPr>
        <p:spPr>
          <a:xfrm>
            <a:off x="566555" y="1779402"/>
            <a:ext cx="5805645" cy="3016210"/>
          </a:xfrm>
          <a:prstGeom prst="rect">
            <a:avLst/>
          </a:prstGeom>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spcBef>
                <a:spcPts val="600"/>
              </a:spcBef>
              <a:spcAft>
                <a:spcPts val="600"/>
              </a:spcAft>
            </a:pPr>
            <a:r>
              <a:rPr kumimoji="0" lang="zh-CN" altLang="en-US" sz="2000" dirty="0">
                <a:solidFill>
                  <a:srgbClr val="0033CC"/>
                </a:solidFill>
                <a:latin typeface="微软雅黑" panose="020B0503020204020204" pitchFamily="34" charset="-122"/>
              </a:rPr>
              <a:t>项目组内的沟通：</a:t>
            </a:r>
            <a:endParaRPr kumimoji="0" lang="en-US" altLang="zh-CN" sz="2000" dirty="0">
              <a:solidFill>
                <a:srgbClr val="0033CC"/>
              </a:solidFill>
              <a:latin typeface="微软雅黑" panose="020B0503020204020204" pitchFamily="34"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任务分配清晰</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项目组成员的四个主要沟通需求：职责、协调、状态、授权</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会议：项目启动会、成员进度汇报、项目进展会</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设置沟通期望</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及时、公开、恰到好处</a:t>
            </a:r>
            <a:endParaRPr kumimoji="0" lang="en-US" altLang="zh-CN" sz="2000" dirty="0">
              <a:latin typeface="宋体" panose="02010600030101010101" pitchFamily="2" charset="-122"/>
              <a:ea typeface="宋体" panose="02010600030101010101" pitchFamily="2" charset="-122"/>
            </a:endParaRPr>
          </a:p>
        </p:txBody>
      </p:sp>
      <p:sp>
        <p:nvSpPr>
          <p:cNvPr id="6" name="矩形 5"/>
          <p:cNvSpPr/>
          <p:nvPr/>
        </p:nvSpPr>
        <p:spPr>
          <a:xfrm>
            <a:off x="611560" y="4903129"/>
            <a:ext cx="8460940" cy="1938992"/>
          </a:xfrm>
          <a:prstGeom prst="rect">
            <a:avLst/>
          </a:prstGeom>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spcBef>
                <a:spcPts val="600"/>
              </a:spcBef>
              <a:spcAft>
                <a:spcPts val="600"/>
              </a:spcAft>
            </a:pPr>
            <a:r>
              <a:rPr kumimoji="0" lang="zh-CN" altLang="en-US" sz="2000" dirty="0">
                <a:solidFill>
                  <a:srgbClr val="0033CC"/>
                </a:solidFill>
                <a:latin typeface="微软雅黑" panose="020B0503020204020204" pitchFamily="34" charset="-122"/>
              </a:rPr>
              <a:t>管理层和客户之间的沟通：</a:t>
            </a:r>
            <a:endParaRPr kumimoji="0" lang="en-US" altLang="zh-CN" sz="2000" dirty="0">
              <a:solidFill>
                <a:srgbClr val="0033CC"/>
              </a:solidFill>
              <a:latin typeface="微软雅黑" panose="020B0503020204020204" pitchFamily="34"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谁、为什么需要信息？</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需要什么类型的信息？何种详细程度？频率如何？</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当你与管理层或客户沟通时，你的目标是什么？采用什么样的方法来沟通？</a:t>
            </a:r>
            <a:endParaRPr kumimoji="0" lang="en-US" altLang="zh-CN" sz="2000" dirty="0">
              <a:latin typeface="宋体" panose="02010600030101010101" pitchFamily="2" charset="-122"/>
              <a:ea typeface="宋体" panose="02010600030101010101" pitchFamily="2" charset="-122"/>
            </a:endParaRPr>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97225" y="1898830"/>
            <a:ext cx="2365375" cy="3143250"/>
          </a:xfrm>
          <a:prstGeom prst="rect">
            <a:avLst/>
          </a:prstGeom>
          <a:noFill/>
          <a:ln>
            <a:noFill/>
          </a:ln>
          <a:effectLst>
            <a:outerShdw blurRad="190500" algn="tl" rotWithShape="0">
              <a:srgbClr val="80808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6521657"/>
      </p:ext>
    </p:extLst>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466995"/>
            <a:ext cx="814590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项目会议</a:t>
            </a:r>
          </a:p>
        </p:txBody>
      </p:sp>
      <p:sp>
        <p:nvSpPr>
          <p:cNvPr id="5" name="矩形 5"/>
          <p:cNvSpPr>
            <a:spLocks noChangeArrowheads="1"/>
          </p:cNvSpPr>
          <p:nvPr/>
        </p:nvSpPr>
        <p:spPr bwMode="auto">
          <a:xfrm>
            <a:off x="521550" y="1807647"/>
            <a:ext cx="5940660" cy="514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800100" indent="-34290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30000"/>
              </a:lnSpc>
              <a:spcBef>
                <a:spcPts val="1200"/>
              </a:spcBef>
            </a:pPr>
            <a:r>
              <a:rPr kumimoji="0" lang="zh-CN" altLang="en-US" sz="2000" dirty="0">
                <a:solidFill>
                  <a:srgbClr val="3300CC"/>
                </a:solidFill>
                <a:latin typeface="Times New Roman" panose="02020603050405020304" pitchFamily="18" charset="0"/>
              </a:rPr>
              <a:t>第一次项目团队会议（至关重要）</a:t>
            </a:r>
          </a:p>
          <a:p>
            <a:pPr marL="285750" indent="-285750" algn="l">
              <a:lnSpc>
                <a:spcPct val="130000"/>
              </a:lnSpc>
              <a:spcBef>
                <a:spcPts val="1200"/>
              </a:spcBef>
              <a:spcAft>
                <a:spcPts val="600"/>
              </a:spcAft>
              <a:buClr>
                <a:srgbClr val="FF0000"/>
              </a:buClr>
              <a:buFont typeface="Wingdings" panose="05000000000000000000" pitchFamily="2" charset="2"/>
              <a:buChar char="Ø"/>
            </a:pPr>
            <a:r>
              <a:rPr kumimoji="0" lang="zh-CN" altLang="en-US" sz="1800" dirty="0">
                <a:latin typeface="Arial" panose="020B0604020202020204" pitchFamily="34" charset="0"/>
                <a:cs typeface="Arial" panose="020B0604020202020204" pitchFamily="34" charset="0"/>
              </a:rPr>
              <a:t>目标</a:t>
            </a:r>
            <a:endParaRPr kumimoji="0" lang="en-US" altLang="zh-CN" sz="1800" dirty="0">
              <a:latin typeface="Arial" panose="020B0604020202020204" pitchFamily="34" charset="0"/>
              <a:cs typeface="Arial" panose="020B0604020202020204" pitchFamily="34" charset="0"/>
            </a:endParaRPr>
          </a:p>
          <a:p>
            <a:pPr lvl="1" algn="l">
              <a:lnSpc>
                <a:spcPct val="130000"/>
              </a:lnSpc>
              <a:buFont typeface="Wingdings" panose="05000000000000000000" pitchFamily="2" charset="2"/>
              <a:buChar char="²"/>
            </a:pPr>
            <a:r>
              <a:rPr kumimoji="0" lang="zh-CN" altLang="en-US" sz="1800" dirty="0">
                <a:latin typeface="+mn-ea"/>
                <a:ea typeface="+mn-ea"/>
                <a:cs typeface="Arial" panose="020B0604020202020204" pitchFamily="34" charset="0"/>
              </a:rPr>
              <a:t>项目概况：范围与目标、总体进度、方法和程序</a:t>
            </a:r>
            <a:endParaRPr kumimoji="0" lang="en-US" altLang="zh-CN" sz="1800" dirty="0">
              <a:latin typeface="+mn-ea"/>
              <a:ea typeface="+mn-ea"/>
              <a:cs typeface="Arial" panose="020B0604020202020204" pitchFamily="34" charset="0"/>
            </a:endParaRPr>
          </a:p>
          <a:p>
            <a:pPr lvl="1" algn="l">
              <a:lnSpc>
                <a:spcPct val="130000"/>
              </a:lnSpc>
              <a:buFont typeface="Wingdings" panose="05000000000000000000" pitchFamily="2" charset="2"/>
              <a:buChar char="²"/>
            </a:pPr>
            <a:r>
              <a:rPr kumimoji="0" lang="zh-CN" altLang="en-US" sz="1800" dirty="0">
                <a:latin typeface="+mn-ea"/>
                <a:ea typeface="+mn-ea"/>
                <a:cs typeface="Arial" panose="020B0604020202020204" pitchFamily="34" charset="0"/>
              </a:rPr>
              <a:t>确定项目人员的角色和任务</a:t>
            </a:r>
            <a:endParaRPr kumimoji="0" lang="en-US" altLang="zh-CN" sz="1800" dirty="0">
              <a:latin typeface="+mn-ea"/>
              <a:ea typeface="+mn-ea"/>
              <a:cs typeface="Arial" panose="020B0604020202020204" pitchFamily="34" charset="0"/>
            </a:endParaRPr>
          </a:p>
          <a:p>
            <a:pPr lvl="1" algn="l">
              <a:lnSpc>
                <a:spcPct val="130000"/>
              </a:lnSpc>
              <a:buFont typeface="Wingdings" panose="05000000000000000000" pitchFamily="2" charset="2"/>
              <a:buChar char="²"/>
            </a:pPr>
            <a:r>
              <a:rPr kumimoji="0" lang="zh-CN" altLang="en-US" sz="1800" dirty="0">
                <a:latin typeface="+mn-ea"/>
                <a:ea typeface="+mn-ea"/>
                <a:cs typeface="Arial" panose="020B0604020202020204" pitchFamily="34" charset="0"/>
              </a:rPr>
              <a:t>确立团队的工作模式</a:t>
            </a:r>
            <a:endParaRPr kumimoji="0" lang="en-US" altLang="zh-CN" sz="1800" dirty="0">
              <a:latin typeface="+mn-ea"/>
              <a:ea typeface="+mn-ea"/>
              <a:cs typeface="Arial" panose="020B0604020202020204" pitchFamily="34" charset="0"/>
            </a:endParaRPr>
          </a:p>
          <a:p>
            <a:pPr marL="285750" indent="-285750" algn="l">
              <a:lnSpc>
                <a:spcPct val="130000"/>
              </a:lnSpc>
              <a:spcBef>
                <a:spcPts val="1200"/>
              </a:spcBef>
              <a:spcAft>
                <a:spcPts val="600"/>
              </a:spcAft>
              <a:buClr>
                <a:srgbClr val="FF0000"/>
              </a:buClr>
              <a:buFont typeface="Wingdings" panose="05000000000000000000" pitchFamily="2" charset="2"/>
              <a:buChar char="Ø"/>
            </a:pPr>
            <a:r>
              <a:rPr kumimoji="0" lang="zh-CN" altLang="en-US" sz="1800" dirty="0">
                <a:latin typeface="Arial" panose="020B0604020202020204" pitchFamily="34" charset="0"/>
                <a:cs typeface="Arial" panose="020B0604020202020204" pitchFamily="34" charset="0"/>
              </a:rPr>
              <a:t>形式</a:t>
            </a:r>
            <a:endParaRPr kumimoji="0" lang="en-US" altLang="zh-CN" sz="1800" dirty="0">
              <a:latin typeface="Arial" panose="020B0604020202020204" pitchFamily="34" charset="0"/>
              <a:cs typeface="Arial" panose="020B0604020202020204" pitchFamily="34" charset="0"/>
            </a:endParaRPr>
          </a:p>
          <a:p>
            <a:pPr lvl="1" algn="l">
              <a:lnSpc>
                <a:spcPct val="130000"/>
              </a:lnSpc>
              <a:buFont typeface="Wingdings" panose="05000000000000000000" pitchFamily="2" charset="2"/>
              <a:buChar char="²"/>
            </a:pPr>
            <a:r>
              <a:rPr kumimoji="0" lang="zh-CN" altLang="en-US" sz="1800" dirty="0">
                <a:latin typeface="+mn-ea"/>
                <a:ea typeface="+mn-ea"/>
                <a:cs typeface="Arial" panose="020B0604020202020204" pitchFamily="34" charset="0"/>
              </a:rPr>
              <a:t>重大项目：精心准备、集中</a:t>
            </a:r>
            <a:r>
              <a:rPr kumimoji="0" lang="en-US" altLang="zh-CN" sz="1800" dirty="0">
                <a:latin typeface="+mn-ea"/>
                <a:ea typeface="+mn-ea"/>
                <a:cs typeface="Arial" panose="020B0604020202020204" pitchFamily="34" charset="0"/>
              </a:rPr>
              <a:t>1</a:t>
            </a:r>
            <a:r>
              <a:rPr kumimoji="0" lang="zh-CN" altLang="en-US" sz="1800" dirty="0">
                <a:latin typeface="+mn-ea"/>
                <a:ea typeface="+mn-ea"/>
                <a:cs typeface="Arial" panose="020B0604020202020204" pitchFamily="34" charset="0"/>
              </a:rPr>
              <a:t>-</a:t>
            </a:r>
            <a:r>
              <a:rPr kumimoji="0" lang="en-US" altLang="zh-CN" sz="1800" dirty="0">
                <a:latin typeface="+mn-ea"/>
                <a:ea typeface="+mn-ea"/>
                <a:cs typeface="Arial" panose="020B0604020202020204" pitchFamily="34" charset="0"/>
              </a:rPr>
              <a:t>2 </a:t>
            </a:r>
            <a:r>
              <a:rPr kumimoji="0" lang="zh-CN" altLang="en-US" sz="1800" dirty="0">
                <a:latin typeface="+mn-ea"/>
                <a:ea typeface="+mn-ea"/>
                <a:cs typeface="Arial" panose="020B0604020202020204" pitchFamily="34" charset="0"/>
              </a:rPr>
              <a:t>天；前期介绍与建立基本规则</a:t>
            </a:r>
            <a:endParaRPr kumimoji="0" lang="en-US" altLang="zh-CN" sz="1800" dirty="0">
              <a:latin typeface="+mn-ea"/>
              <a:ea typeface="+mn-ea"/>
              <a:cs typeface="Arial" panose="020B0604020202020204" pitchFamily="34" charset="0"/>
            </a:endParaRPr>
          </a:p>
          <a:p>
            <a:pPr lvl="1" algn="l">
              <a:lnSpc>
                <a:spcPct val="130000"/>
              </a:lnSpc>
              <a:buFont typeface="Wingdings" panose="05000000000000000000" pitchFamily="2" charset="2"/>
              <a:buChar char="²"/>
            </a:pPr>
            <a:r>
              <a:rPr kumimoji="0" lang="zh-CN" altLang="en-US" sz="1800" dirty="0">
                <a:latin typeface="+mn-ea"/>
                <a:ea typeface="+mn-ea"/>
                <a:cs typeface="Arial" panose="020B0604020202020204" pitchFamily="34" charset="0"/>
              </a:rPr>
              <a:t>一般项目：简单有效；回顾项目范围与成员互相自我介绍</a:t>
            </a:r>
            <a:endParaRPr kumimoji="0" lang="en-US" altLang="zh-CN" sz="1800" dirty="0">
              <a:latin typeface="+mn-ea"/>
              <a:ea typeface="+mn-ea"/>
              <a:cs typeface="Arial" panose="020B0604020202020204" pitchFamily="34" charset="0"/>
            </a:endParaRPr>
          </a:p>
          <a:p>
            <a:pPr marL="285750" indent="-285750" algn="l">
              <a:lnSpc>
                <a:spcPct val="130000"/>
              </a:lnSpc>
              <a:spcBef>
                <a:spcPts val="1200"/>
              </a:spcBef>
              <a:spcAft>
                <a:spcPts val="600"/>
              </a:spcAft>
              <a:buClr>
                <a:srgbClr val="FF0000"/>
              </a:buClr>
              <a:buFont typeface="Wingdings" panose="05000000000000000000" pitchFamily="2" charset="2"/>
              <a:buChar char="Ø"/>
            </a:pPr>
            <a:r>
              <a:rPr kumimoji="0" lang="zh-CN" altLang="en-US" sz="1800" dirty="0">
                <a:latin typeface="Arial" panose="020B0604020202020204" pitchFamily="34" charset="0"/>
                <a:cs typeface="Arial" panose="020B0604020202020204" pitchFamily="34" charset="0"/>
              </a:rPr>
              <a:t>建立基本规则</a:t>
            </a:r>
            <a:endParaRPr kumimoji="0" lang="en-US" altLang="zh-CN" sz="1800" dirty="0">
              <a:latin typeface="Arial" panose="020B0604020202020204" pitchFamily="34" charset="0"/>
              <a:cs typeface="Arial" panose="020B0604020202020204" pitchFamily="34" charset="0"/>
            </a:endParaRPr>
          </a:p>
          <a:p>
            <a:pPr lvl="1" algn="l">
              <a:lnSpc>
                <a:spcPct val="130000"/>
              </a:lnSpc>
              <a:buFont typeface="Wingdings" panose="05000000000000000000" pitchFamily="2" charset="2"/>
              <a:buChar char="²"/>
            </a:pPr>
            <a:r>
              <a:rPr kumimoji="0" lang="zh-CN" altLang="en-US" sz="1800" dirty="0">
                <a:latin typeface="宋体" panose="02010600030101010101" pitchFamily="2" charset="-122"/>
                <a:ea typeface="宋体" panose="02010600030101010101" pitchFamily="2" charset="-122"/>
                <a:cs typeface="Arial" panose="020B0604020202020204" pitchFamily="34" charset="0"/>
              </a:rPr>
              <a:t>计划决策、追踪决策、管理变动决策、关系决策</a:t>
            </a: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rcRect b="4594"/>
          <a:stretch>
            <a:fillRect/>
          </a:stretch>
        </p:blipFill>
        <p:spPr bwMode="auto">
          <a:xfrm>
            <a:off x="6477043" y="2594721"/>
            <a:ext cx="2659063" cy="3571875"/>
          </a:xfrm>
          <a:prstGeom prst="rect">
            <a:avLst/>
          </a:prstGeom>
          <a:noFill/>
          <a:ln>
            <a:noFill/>
          </a:ln>
          <a:effectLst>
            <a:outerShdw blurRad="190500" algn="tl" rotWithShape="0">
              <a:srgbClr val="80808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182131"/>
      </p:ext>
    </p:extLst>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656565" y="368660"/>
            <a:ext cx="8145905" cy="666750"/>
          </a:xfrm>
        </p:spPr>
        <p:txBody>
          <a:bodyPr/>
          <a:lstStyle/>
          <a:p>
            <a:r>
              <a:rPr lang="zh-CN" altLang="en-US" sz="4000" b="1" kern="1200" dirty="0">
                <a:solidFill>
                  <a:srgbClr val="0000FF"/>
                </a:solidFill>
                <a:latin typeface="黑体" pitchFamily="49" charset="-122"/>
                <a:ea typeface="黑体" pitchFamily="49" charset="-122"/>
                <a:cs typeface="Times New Roman" pitchFamily="18" charset="0"/>
              </a:rPr>
              <a:t>团队的角色分工</a:t>
            </a:r>
          </a:p>
        </p:txBody>
      </p:sp>
      <p:grpSp>
        <p:nvGrpSpPr>
          <p:cNvPr id="7" name="组 68"/>
          <p:cNvGrpSpPr>
            <a:grpSpLocks/>
          </p:cNvGrpSpPr>
          <p:nvPr/>
        </p:nvGrpSpPr>
        <p:grpSpPr bwMode="auto">
          <a:xfrm>
            <a:off x="203939" y="1853825"/>
            <a:ext cx="8781127" cy="4725525"/>
            <a:chOff x="1300372" y="1096895"/>
            <a:chExt cx="9324184" cy="5053675"/>
          </a:xfrm>
        </p:grpSpPr>
        <p:sp>
          <p:nvSpPr>
            <p:cNvPr id="8" name="圆角矩形 7"/>
            <p:cNvSpPr/>
            <p:nvPr/>
          </p:nvSpPr>
          <p:spPr>
            <a:xfrm>
              <a:off x="2058331" y="1193745"/>
              <a:ext cx="2347636"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dirty="0"/>
                <a:t>需求分析和定义</a:t>
              </a:r>
            </a:p>
          </p:txBody>
        </p:sp>
        <p:sp>
          <p:nvSpPr>
            <p:cNvPr id="9" name="圆角矩形 8"/>
            <p:cNvSpPr/>
            <p:nvPr/>
          </p:nvSpPr>
          <p:spPr>
            <a:xfrm>
              <a:off x="2056743" y="1749443"/>
              <a:ext cx="2347637"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t>系统设计</a:t>
              </a:r>
            </a:p>
          </p:txBody>
        </p:sp>
        <p:sp>
          <p:nvSpPr>
            <p:cNvPr id="10" name="圆角矩形 9"/>
            <p:cNvSpPr/>
            <p:nvPr/>
          </p:nvSpPr>
          <p:spPr>
            <a:xfrm>
              <a:off x="2055157" y="2306729"/>
              <a:ext cx="2347636"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t>程序设计</a:t>
              </a:r>
            </a:p>
          </p:txBody>
        </p:sp>
        <p:sp>
          <p:nvSpPr>
            <p:cNvPr id="11" name="圆角矩形 10"/>
            <p:cNvSpPr/>
            <p:nvPr/>
          </p:nvSpPr>
          <p:spPr>
            <a:xfrm>
              <a:off x="2053569" y="2862427"/>
              <a:ext cx="2347637"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t>程序实现</a:t>
              </a:r>
            </a:p>
          </p:txBody>
        </p:sp>
        <p:sp>
          <p:nvSpPr>
            <p:cNvPr id="12" name="圆角矩形 11"/>
            <p:cNvSpPr/>
            <p:nvPr/>
          </p:nvSpPr>
          <p:spPr>
            <a:xfrm>
              <a:off x="2051982" y="3419712"/>
              <a:ext cx="2347636"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t>单元测试</a:t>
              </a:r>
            </a:p>
          </p:txBody>
        </p:sp>
        <p:sp>
          <p:nvSpPr>
            <p:cNvPr id="13" name="圆角矩形 12"/>
            <p:cNvSpPr/>
            <p:nvPr/>
          </p:nvSpPr>
          <p:spPr>
            <a:xfrm>
              <a:off x="2051982" y="3975410"/>
              <a:ext cx="2346050"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t>集成测试</a:t>
              </a:r>
            </a:p>
          </p:txBody>
        </p:sp>
        <p:sp>
          <p:nvSpPr>
            <p:cNvPr id="14" name="圆角矩形 13"/>
            <p:cNvSpPr/>
            <p:nvPr/>
          </p:nvSpPr>
          <p:spPr>
            <a:xfrm>
              <a:off x="2050394" y="4532696"/>
              <a:ext cx="2346050"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a:t>系统测试</a:t>
              </a:r>
            </a:p>
          </p:txBody>
        </p:sp>
        <p:sp>
          <p:nvSpPr>
            <p:cNvPr id="15" name="圆角矩形 14"/>
            <p:cNvSpPr/>
            <p:nvPr/>
          </p:nvSpPr>
          <p:spPr>
            <a:xfrm>
              <a:off x="2067855" y="5088394"/>
              <a:ext cx="2347636"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lang="zh-CN" altLang="en-US" sz="1800" dirty="0"/>
                <a:t>系统交付</a:t>
              </a:r>
            </a:p>
          </p:txBody>
        </p:sp>
        <p:sp>
          <p:nvSpPr>
            <p:cNvPr id="16" name="圆角矩形 15"/>
            <p:cNvSpPr/>
            <p:nvPr/>
          </p:nvSpPr>
          <p:spPr>
            <a:xfrm>
              <a:off x="2066267" y="5645679"/>
              <a:ext cx="2347637" cy="504891"/>
            </a:xfrm>
            <a:prstGeom prst="round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kumimoji="1" lang="zh-CN" altLang="en-US" sz="1800" dirty="0">
                  <a:solidFill>
                    <a:schemeClr val="tx1"/>
                  </a:solidFill>
                  <a:latin typeface="Calibri" panose="020F0502020204030204" pitchFamily="34" charset="0"/>
                  <a:ea typeface="微软雅黑" panose="020B0503020204020204" pitchFamily="34" charset="-122"/>
                </a:rPr>
                <a:t>维护</a:t>
              </a:r>
            </a:p>
          </p:txBody>
        </p:sp>
        <p:pic>
          <p:nvPicPr>
            <p:cNvPr id="17" name="图片 20"/>
            <p:cNvPicPr>
              <a:picLocks noChangeAspect="1"/>
            </p:cNvPicPr>
            <p:nvPr/>
          </p:nvPicPr>
          <p:blipFill>
            <a:blip r:embed="rId3" cstate="print">
              <a:extLst>
                <a:ext uri="{28A0092B-C50C-407E-A947-70E740481C1C}">
                  <a14:useLocalDpi xmlns:a14="http://schemas.microsoft.com/office/drawing/2010/main" val="0"/>
                </a:ext>
              </a:extLst>
            </a:blip>
            <a:srcRect l="60997" t="48264" r="25935" b="32655"/>
            <a:stretch>
              <a:fillRect/>
            </a:stretch>
          </p:blipFill>
          <p:spPr bwMode="auto">
            <a:xfrm>
              <a:off x="8062261" y="1096895"/>
              <a:ext cx="519526" cy="751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1" descr="188866-120612164A834.jpg"/>
            <p:cNvPicPr>
              <a:picLocks noChangeAspect="1"/>
            </p:cNvPicPr>
            <p:nvPr/>
          </p:nvPicPr>
          <p:blipFill>
            <a:blip r:embed="rId4" cstate="print">
              <a:extLst>
                <a:ext uri="{28A0092B-C50C-407E-A947-70E740481C1C}">
                  <a14:useLocalDpi xmlns:a14="http://schemas.microsoft.com/office/drawing/2010/main" val="0"/>
                </a:ext>
              </a:extLst>
            </a:blip>
            <a:srcRect l="74802" t="29182" r="12131" b="51175"/>
            <a:stretch>
              <a:fillRect/>
            </a:stretch>
          </p:blipFill>
          <p:spPr bwMode="auto">
            <a:xfrm>
              <a:off x="8026250" y="1693452"/>
              <a:ext cx="555534" cy="82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2" descr="188866-120612164A834.jpg"/>
            <p:cNvPicPr>
              <a:picLocks noChangeAspect="1"/>
            </p:cNvPicPr>
            <p:nvPr/>
          </p:nvPicPr>
          <p:blipFill>
            <a:blip r:embed="rId4" cstate="print">
              <a:extLst>
                <a:ext uri="{28A0092B-C50C-407E-A947-70E740481C1C}">
                  <a14:useLocalDpi xmlns:a14="http://schemas.microsoft.com/office/drawing/2010/main" val="0"/>
                </a:ext>
              </a:extLst>
            </a:blip>
            <a:srcRect l="85924" t="48544" b="31813"/>
            <a:stretch>
              <a:fillRect/>
            </a:stretch>
          </p:blipFill>
          <p:spPr bwMode="auto">
            <a:xfrm>
              <a:off x="7962272" y="2443958"/>
              <a:ext cx="612297" cy="846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3" descr="188866-120612164A834.jpg"/>
            <p:cNvPicPr>
              <a:picLocks noChangeAspect="1"/>
            </p:cNvPicPr>
            <p:nvPr/>
          </p:nvPicPr>
          <p:blipFill>
            <a:blip r:embed="rId4" cstate="print">
              <a:extLst>
                <a:ext uri="{28A0092B-C50C-407E-A947-70E740481C1C}">
                  <a14:useLocalDpi xmlns:a14="http://schemas.microsoft.com/office/drawing/2010/main" val="0"/>
                </a:ext>
              </a:extLst>
            </a:blip>
            <a:srcRect l="87257" t="30025" b="51175"/>
            <a:stretch>
              <a:fillRect/>
            </a:stretch>
          </p:blipFill>
          <p:spPr bwMode="auto">
            <a:xfrm>
              <a:off x="8064167" y="5003381"/>
              <a:ext cx="552744" cy="8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4" descr="188866-120612164A834.jpg"/>
            <p:cNvPicPr>
              <a:picLocks noChangeAspect="1"/>
            </p:cNvPicPr>
            <p:nvPr/>
          </p:nvPicPr>
          <p:blipFill>
            <a:blip r:embed="rId5" cstate="print">
              <a:extLst>
                <a:ext uri="{28A0092B-C50C-407E-A947-70E740481C1C}">
                  <a14:useLocalDpi xmlns:a14="http://schemas.microsoft.com/office/drawing/2010/main" val="0"/>
                </a:ext>
              </a:extLst>
            </a:blip>
            <a:srcRect l="52280" t="67345" r="18526"/>
            <a:stretch>
              <a:fillRect/>
            </a:stretch>
          </p:blipFill>
          <p:spPr bwMode="auto">
            <a:xfrm>
              <a:off x="7792876" y="3419137"/>
              <a:ext cx="827392" cy="91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直线箭头连接符 26"/>
            <p:cNvCxnSpPr/>
            <p:nvPr/>
          </p:nvCxnSpPr>
          <p:spPr>
            <a:xfrm flipH="1">
              <a:off x="4405968" y="1501760"/>
              <a:ext cx="3482566"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23" name="直线箭头连接符 31"/>
            <p:cNvCxnSpPr/>
            <p:nvPr/>
          </p:nvCxnSpPr>
          <p:spPr>
            <a:xfrm flipH="1">
              <a:off x="4404381" y="1865346"/>
              <a:ext cx="3138119"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24" name="直线连接符 34"/>
            <p:cNvCxnSpPr/>
            <p:nvPr/>
          </p:nvCxnSpPr>
          <p:spPr>
            <a:xfrm flipV="1">
              <a:off x="7542500" y="1501760"/>
              <a:ext cx="0" cy="35882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直线箭头连接符 35"/>
            <p:cNvCxnSpPr/>
            <p:nvPr/>
          </p:nvCxnSpPr>
          <p:spPr>
            <a:xfrm flipH="1">
              <a:off x="4404381" y="2114616"/>
              <a:ext cx="3482566"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26" name="直线箭头连接符 36"/>
            <p:cNvCxnSpPr/>
            <p:nvPr/>
          </p:nvCxnSpPr>
          <p:spPr>
            <a:xfrm flipH="1">
              <a:off x="4402793" y="2479788"/>
              <a:ext cx="3138120"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27" name="直线连接符 37"/>
            <p:cNvCxnSpPr/>
            <p:nvPr/>
          </p:nvCxnSpPr>
          <p:spPr>
            <a:xfrm flipV="1">
              <a:off x="7540913" y="2114616"/>
              <a:ext cx="0" cy="36041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直线箭头连接符 38"/>
            <p:cNvCxnSpPr/>
            <p:nvPr/>
          </p:nvCxnSpPr>
          <p:spPr>
            <a:xfrm flipH="1">
              <a:off x="4402793" y="2690954"/>
              <a:ext cx="3482566"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29" name="直线箭头连接符 39"/>
            <p:cNvCxnSpPr/>
            <p:nvPr/>
          </p:nvCxnSpPr>
          <p:spPr>
            <a:xfrm flipH="1">
              <a:off x="4401206" y="3132337"/>
              <a:ext cx="3138119"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30" name="直线连接符 40"/>
            <p:cNvCxnSpPr/>
            <p:nvPr/>
          </p:nvCxnSpPr>
          <p:spPr>
            <a:xfrm flipV="1">
              <a:off x="7539325" y="2690954"/>
              <a:ext cx="0" cy="43185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直线箭头连接符 41"/>
            <p:cNvCxnSpPr/>
            <p:nvPr/>
          </p:nvCxnSpPr>
          <p:spPr>
            <a:xfrm flipH="1">
              <a:off x="4399618" y="3554667"/>
              <a:ext cx="2815895"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32" name="直线连接符 43"/>
            <p:cNvCxnSpPr/>
            <p:nvPr/>
          </p:nvCxnSpPr>
          <p:spPr>
            <a:xfrm flipV="1">
              <a:off x="7210751" y="2694130"/>
              <a:ext cx="0" cy="85101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直线箭头连接符 45"/>
            <p:cNvCxnSpPr/>
            <p:nvPr/>
          </p:nvCxnSpPr>
          <p:spPr>
            <a:xfrm flipH="1">
              <a:off x="4401206" y="3786473"/>
              <a:ext cx="3482566"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34" name="直线箭头连接符 46"/>
            <p:cNvCxnSpPr/>
            <p:nvPr/>
          </p:nvCxnSpPr>
          <p:spPr>
            <a:xfrm flipH="1">
              <a:off x="4399618" y="4227856"/>
              <a:ext cx="3138120"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35" name="直线连接符 47"/>
            <p:cNvCxnSpPr/>
            <p:nvPr/>
          </p:nvCxnSpPr>
          <p:spPr>
            <a:xfrm flipV="1">
              <a:off x="7537738" y="3786473"/>
              <a:ext cx="0" cy="43185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直线箭头连接符 48"/>
            <p:cNvCxnSpPr/>
            <p:nvPr/>
          </p:nvCxnSpPr>
          <p:spPr>
            <a:xfrm flipH="1">
              <a:off x="4398032" y="4648598"/>
              <a:ext cx="2815895"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37" name="直线连接符 49"/>
            <p:cNvCxnSpPr/>
            <p:nvPr/>
          </p:nvCxnSpPr>
          <p:spPr>
            <a:xfrm flipV="1">
              <a:off x="7209164" y="3789648"/>
              <a:ext cx="0" cy="85101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直线箭头连接符 50"/>
            <p:cNvCxnSpPr/>
            <p:nvPr/>
          </p:nvCxnSpPr>
          <p:spPr>
            <a:xfrm flipH="1">
              <a:off x="4401206" y="5383707"/>
              <a:ext cx="3482566"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39" name="直线箭头连接符 51"/>
            <p:cNvCxnSpPr/>
            <p:nvPr/>
          </p:nvCxnSpPr>
          <p:spPr>
            <a:xfrm flipH="1">
              <a:off x="4399618" y="5825090"/>
              <a:ext cx="3138120" cy="0"/>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40" name="直线连接符 52"/>
            <p:cNvCxnSpPr/>
            <p:nvPr/>
          </p:nvCxnSpPr>
          <p:spPr>
            <a:xfrm flipV="1">
              <a:off x="7537738" y="5383707"/>
              <a:ext cx="0" cy="43185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1" name="直线箭头连接符 53"/>
            <p:cNvCxnSpPr/>
            <p:nvPr/>
          </p:nvCxnSpPr>
          <p:spPr>
            <a:xfrm>
              <a:off x="4878987" y="1501760"/>
              <a:ext cx="0" cy="4329681"/>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42" name="直线箭头连接符 56"/>
            <p:cNvCxnSpPr/>
            <p:nvPr/>
          </p:nvCxnSpPr>
          <p:spPr>
            <a:xfrm>
              <a:off x="5205974" y="1865346"/>
              <a:ext cx="0" cy="3959744"/>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43" name="直线箭头连接符 59"/>
            <p:cNvCxnSpPr/>
            <p:nvPr/>
          </p:nvCxnSpPr>
          <p:spPr>
            <a:xfrm>
              <a:off x="5512326" y="2479788"/>
              <a:ext cx="0" cy="3346889"/>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cxnSp>
          <p:nvCxnSpPr>
            <p:cNvPr id="44" name="直线箭头连接符 60"/>
            <p:cNvCxnSpPr/>
            <p:nvPr/>
          </p:nvCxnSpPr>
          <p:spPr>
            <a:xfrm>
              <a:off x="5818677" y="3548317"/>
              <a:ext cx="0" cy="2268835"/>
            </a:xfrm>
            <a:prstGeom prst="straightConnector1">
              <a:avLst/>
            </a:prstGeom>
            <a:ln>
              <a:solidFill>
                <a:schemeClr val="tx1"/>
              </a:solidFill>
              <a:headEnd type="none"/>
              <a:tailEnd type="triangle" w="med" len="lg"/>
            </a:ln>
          </p:spPr>
          <p:style>
            <a:lnRef idx="2">
              <a:schemeClr val="accent1"/>
            </a:lnRef>
            <a:fillRef idx="0">
              <a:schemeClr val="accent1"/>
            </a:fillRef>
            <a:effectRef idx="1">
              <a:schemeClr val="accent1"/>
            </a:effectRef>
            <a:fontRef idx="minor">
              <a:schemeClr val="tx1"/>
            </a:fontRef>
          </p:style>
        </p:cxnSp>
        <p:sp>
          <p:nvSpPr>
            <p:cNvPr id="45" name="矩形 61"/>
            <p:cNvSpPr>
              <a:spLocks noChangeArrowheads="1"/>
            </p:cNvSpPr>
            <p:nvPr/>
          </p:nvSpPr>
          <p:spPr bwMode="auto">
            <a:xfrm>
              <a:off x="8755361" y="1319956"/>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lang="zh-CN" altLang="en-US" sz="1800"/>
                <a:t>系统分析员</a:t>
              </a:r>
            </a:p>
          </p:txBody>
        </p:sp>
        <p:sp>
          <p:nvSpPr>
            <p:cNvPr id="46" name="矩形 62"/>
            <p:cNvSpPr>
              <a:spLocks noChangeArrowheads="1"/>
            </p:cNvSpPr>
            <p:nvPr/>
          </p:nvSpPr>
          <p:spPr bwMode="auto">
            <a:xfrm>
              <a:off x="8753827" y="1895718"/>
              <a:ext cx="13388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lang="zh-CN" altLang="en-US" sz="1800"/>
                <a:t>系统架构师</a:t>
              </a:r>
            </a:p>
          </p:txBody>
        </p:sp>
        <p:sp>
          <p:nvSpPr>
            <p:cNvPr id="47" name="矩形 63"/>
            <p:cNvSpPr>
              <a:spLocks noChangeArrowheads="1"/>
            </p:cNvSpPr>
            <p:nvPr/>
          </p:nvSpPr>
          <p:spPr bwMode="auto">
            <a:xfrm>
              <a:off x="8752294" y="2606187"/>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lang="zh-CN" altLang="en-US" sz="1800"/>
                <a:t>程序员</a:t>
              </a:r>
            </a:p>
          </p:txBody>
        </p:sp>
        <p:sp>
          <p:nvSpPr>
            <p:cNvPr id="48" name="矩形 64"/>
            <p:cNvSpPr>
              <a:spLocks noChangeArrowheads="1"/>
            </p:cNvSpPr>
            <p:nvPr/>
          </p:nvSpPr>
          <p:spPr bwMode="auto">
            <a:xfrm>
              <a:off x="8750761" y="3586069"/>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lang="zh-CN" altLang="en-US" sz="1800"/>
                <a:t>测试人员</a:t>
              </a:r>
            </a:p>
          </p:txBody>
        </p:sp>
        <p:sp>
          <p:nvSpPr>
            <p:cNvPr id="49" name="矩形 65"/>
            <p:cNvSpPr>
              <a:spLocks noChangeArrowheads="1"/>
            </p:cNvSpPr>
            <p:nvPr/>
          </p:nvSpPr>
          <p:spPr bwMode="auto">
            <a:xfrm>
              <a:off x="8749227" y="5162509"/>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lang="zh-CN" altLang="en-US" sz="1800"/>
                <a:t>培训人员</a:t>
              </a:r>
            </a:p>
          </p:txBody>
        </p:sp>
        <p:sp>
          <p:nvSpPr>
            <p:cNvPr id="50" name="矩形 49"/>
            <p:cNvSpPr/>
            <p:nvPr/>
          </p:nvSpPr>
          <p:spPr>
            <a:xfrm>
              <a:off x="1300372" y="2736997"/>
              <a:ext cx="576195" cy="1944943"/>
            </a:xfrm>
            <a:prstGeom prst="rect">
              <a:avLst/>
            </a:prstGeom>
            <a:solidFill>
              <a:schemeClr val="tx1">
                <a:lumMod val="65000"/>
                <a:lumOff val="35000"/>
              </a:schemeClr>
            </a:solidFill>
          </p:spPr>
          <p:txBody>
            <a:bodyPr wrap="none" lIns="144000" tIns="140400" rIns="144000" bIns="140400" anchor="ctr" anchorCtr="1"/>
            <a:lstStyle/>
            <a:p>
              <a:pPr algn="ctr" fontAlgn="auto">
                <a:spcBef>
                  <a:spcPts val="0"/>
                </a:spcBef>
                <a:spcAft>
                  <a:spcPts val="0"/>
                </a:spcAft>
                <a:defRPr/>
              </a:pPr>
              <a:r>
                <a:rPr lang="zh-CN" altLang="en-US" dirty="0">
                  <a:solidFill>
                    <a:schemeClr val="bg1"/>
                  </a:solidFill>
                  <a:latin typeface="+mn-lt"/>
                  <a:ea typeface="+mn-ea"/>
                </a:rPr>
                <a:t>软</a:t>
              </a:r>
              <a:endParaRPr lang="en-US" altLang="zh-CN" dirty="0">
                <a:solidFill>
                  <a:schemeClr val="bg1"/>
                </a:solidFill>
                <a:latin typeface="+mn-lt"/>
                <a:ea typeface="+mn-ea"/>
              </a:endParaRPr>
            </a:p>
            <a:p>
              <a:pPr algn="ctr" fontAlgn="auto">
                <a:spcBef>
                  <a:spcPts val="0"/>
                </a:spcBef>
                <a:spcAft>
                  <a:spcPts val="0"/>
                </a:spcAft>
                <a:defRPr/>
              </a:pPr>
              <a:r>
                <a:rPr lang="zh-CN" altLang="en-US" dirty="0">
                  <a:solidFill>
                    <a:schemeClr val="bg1"/>
                  </a:solidFill>
                  <a:latin typeface="+mn-lt"/>
                  <a:ea typeface="+mn-ea"/>
                </a:rPr>
                <a:t>件</a:t>
              </a:r>
              <a:endParaRPr lang="en-US" altLang="zh-CN" dirty="0">
                <a:solidFill>
                  <a:schemeClr val="bg1"/>
                </a:solidFill>
                <a:latin typeface="+mn-lt"/>
                <a:ea typeface="+mn-ea"/>
              </a:endParaRPr>
            </a:p>
            <a:p>
              <a:pPr algn="ctr" fontAlgn="auto">
                <a:spcBef>
                  <a:spcPts val="0"/>
                </a:spcBef>
                <a:spcAft>
                  <a:spcPts val="0"/>
                </a:spcAft>
                <a:defRPr/>
              </a:pPr>
              <a:r>
                <a:rPr lang="zh-CN" altLang="en-US" dirty="0">
                  <a:solidFill>
                    <a:schemeClr val="bg1"/>
                  </a:solidFill>
                  <a:latin typeface="+mn-lt"/>
                  <a:ea typeface="+mn-ea"/>
                </a:rPr>
                <a:t>开</a:t>
              </a:r>
              <a:endParaRPr lang="en-US" altLang="zh-CN" dirty="0">
                <a:solidFill>
                  <a:schemeClr val="bg1"/>
                </a:solidFill>
                <a:latin typeface="+mn-lt"/>
                <a:ea typeface="+mn-ea"/>
              </a:endParaRPr>
            </a:p>
            <a:p>
              <a:pPr algn="ctr" fontAlgn="auto">
                <a:spcBef>
                  <a:spcPts val="0"/>
                </a:spcBef>
                <a:spcAft>
                  <a:spcPts val="0"/>
                </a:spcAft>
                <a:defRPr/>
              </a:pPr>
              <a:r>
                <a:rPr lang="zh-CN" altLang="en-US" dirty="0">
                  <a:solidFill>
                    <a:schemeClr val="bg1"/>
                  </a:solidFill>
                  <a:latin typeface="+mn-lt"/>
                  <a:ea typeface="+mn-ea"/>
                </a:rPr>
                <a:t>发</a:t>
              </a:r>
              <a:endParaRPr lang="en-US" altLang="zh-CN" dirty="0">
                <a:solidFill>
                  <a:schemeClr val="bg1"/>
                </a:solidFill>
                <a:latin typeface="+mn-lt"/>
                <a:ea typeface="+mn-ea"/>
              </a:endParaRPr>
            </a:p>
            <a:p>
              <a:pPr algn="ctr" fontAlgn="auto">
                <a:spcBef>
                  <a:spcPts val="0"/>
                </a:spcBef>
                <a:spcAft>
                  <a:spcPts val="0"/>
                </a:spcAft>
                <a:defRPr/>
              </a:pPr>
              <a:r>
                <a:rPr lang="zh-CN" altLang="en-US" dirty="0">
                  <a:solidFill>
                    <a:schemeClr val="bg1"/>
                  </a:solidFill>
                  <a:latin typeface="+mn-lt"/>
                  <a:ea typeface="+mn-ea"/>
                </a:rPr>
                <a:t>活</a:t>
              </a:r>
              <a:endParaRPr lang="en-US" altLang="zh-CN" dirty="0">
                <a:solidFill>
                  <a:schemeClr val="bg1"/>
                </a:solidFill>
                <a:latin typeface="+mn-lt"/>
                <a:ea typeface="+mn-ea"/>
              </a:endParaRPr>
            </a:p>
            <a:p>
              <a:pPr algn="ctr" fontAlgn="auto">
                <a:spcBef>
                  <a:spcPts val="0"/>
                </a:spcBef>
                <a:spcAft>
                  <a:spcPts val="0"/>
                </a:spcAft>
                <a:defRPr/>
              </a:pPr>
              <a:r>
                <a:rPr lang="zh-CN" altLang="en-US" dirty="0">
                  <a:solidFill>
                    <a:schemeClr val="bg1"/>
                  </a:solidFill>
                  <a:latin typeface="+mn-lt"/>
                  <a:ea typeface="+mn-ea"/>
                </a:rPr>
                <a:t>动</a:t>
              </a:r>
            </a:p>
          </p:txBody>
        </p:sp>
        <p:sp>
          <p:nvSpPr>
            <p:cNvPr id="51" name="矩形 50"/>
            <p:cNvSpPr/>
            <p:nvPr/>
          </p:nvSpPr>
          <p:spPr>
            <a:xfrm>
              <a:off x="10048361" y="2735410"/>
              <a:ext cx="576195" cy="1943355"/>
            </a:xfrm>
            <a:prstGeom prst="rect">
              <a:avLst/>
            </a:prstGeom>
            <a:solidFill>
              <a:schemeClr val="accent1">
                <a:lumMod val="50000"/>
              </a:schemeClr>
            </a:solidFill>
          </p:spPr>
          <p:txBody>
            <a:bodyPr wrap="none" lIns="144000" tIns="140400" rIns="144000" bIns="140400" anchor="ctr" anchorCtr="1"/>
            <a:lstStyle/>
            <a:p>
              <a:pPr algn="ctr" fontAlgn="auto">
                <a:spcBef>
                  <a:spcPts val="0"/>
                </a:spcBef>
                <a:spcAft>
                  <a:spcPts val="0"/>
                </a:spcAft>
                <a:defRPr/>
              </a:pPr>
              <a:r>
                <a:rPr lang="zh-CN" altLang="en-US" dirty="0">
                  <a:solidFill>
                    <a:srgbClr val="FFFFFF"/>
                  </a:solidFill>
                  <a:latin typeface="+mn-lt"/>
                  <a:ea typeface="+mn-ea"/>
                </a:rPr>
                <a:t>开</a:t>
              </a:r>
              <a:endParaRPr lang="en-US" altLang="zh-CN" dirty="0">
                <a:solidFill>
                  <a:srgbClr val="FFFFFF"/>
                </a:solidFill>
                <a:latin typeface="+mn-lt"/>
                <a:ea typeface="+mn-ea"/>
              </a:endParaRPr>
            </a:p>
            <a:p>
              <a:pPr algn="ctr" fontAlgn="auto">
                <a:spcBef>
                  <a:spcPts val="0"/>
                </a:spcBef>
                <a:spcAft>
                  <a:spcPts val="0"/>
                </a:spcAft>
                <a:defRPr/>
              </a:pPr>
              <a:r>
                <a:rPr lang="zh-CN" altLang="en-US" dirty="0">
                  <a:solidFill>
                    <a:srgbClr val="FFFFFF"/>
                  </a:solidFill>
                  <a:latin typeface="+mn-lt"/>
                  <a:ea typeface="+mn-ea"/>
                </a:rPr>
                <a:t>发</a:t>
              </a:r>
              <a:endParaRPr lang="en-US" altLang="zh-CN" dirty="0">
                <a:solidFill>
                  <a:srgbClr val="FFFFFF"/>
                </a:solidFill>
                <a:latin typeface="+mn-lt"/>
                <a:ea typeface="+mn-ea"/>
              </a:endParaRPr>
            </a:p>
            <a:p>
              <a:pPr algn="ctr" fontAlgn="auto">
                <a:spcBef>
                  <a:spcPts val="0"/>
                </a:spcBef>
                <a:spcAft>
                  <a:spcPts val="0"/>
                </a:spcAft>
                <a:defRPr/>
              </a:pPr>
              <a:r>
                <a:rPr lang="zh-CN" altLang="en-US" dirty="0">
                  <a:solidFill>
                    <a:srgbClr val="FFFFFF"/>
                  </a:solidFill>
                  <a:latin typeface="+mn-lt"/>
                  <a:ea typeface="+mn-ea"/>
                </a:rPr>
                <a:t>人</a:t>
              </a:r>
              <a:endParaRPr lang="en-US" altLang="zh-CN" dirty="0">
                <a:solidFill>
                  <a:srgbClr val="FFFFFF"/>
                </a:solidFill>
                <a:latin typeface="+mn-lt"/>
                <a:ea typeface="+mn-ea"/>
              </a:endParaRPr>
            </a:p>
            <a:p>
              <a:pPr algn="ctr" fontAlgn="auto">
                <a:spcBef>
                  <a:spcPts val="0"/>
                </a:spcBef>
                <a:spcAft>
                  <a:spcPts val="0"/>
                </a:spcAft>
                <a:defRPr/>
              </a:pPr>
              <a:r>
                <a:rPr lang="zh-CN" altLang="en-US" dirty="0">
                  <a:solidFill>
                    <a:srgbClr val="FFFFFF"/>
                  </a:solidFill>
                  <a:latin typeface="+mn-lt"/>
                  <a:ea typeface="+mn-ea"/>
                </a:rPr>
                <a:t>员</a:t>
              </a:r>
              <a:endParaRPr lang="en-US" altLang="zh-CN" dirty="0">
                <a:solidFill>
                  <a:srgbClr val="FFFFFF"/>
                </a:solidFill>
                <a:latin typeface="+mn-lt"/>
                <a:ea typeface="+mn-ea"/>
              </a:endParaRPr>
            </a:p>
            <a:p>
              <a:pPr algn="ctr" fontAlgn="auto">
                <a:spcBef>
                  <a:spcPts val="0"/>
                </a:spcBef>
                <a:spcAft>
                  <a:spcPts val="0"/>
                </a:spcAft>
                <a:defRPr/>
              </a:pPr>
              <a:r>
                <a:rPr lang="zh-CN" altLang="en-US" dirty="0">
                  <a:solidFill>
                    <a:srgbClr val="FFFFFF"/>
                  </a:solidFill>
                  <a:latin typeface="+mn-lt"/>
                  <a:ea typeface="+mn-ea"/>
                </a:rPr>
                <a:t>角</a:t>
              </a:r>
              <a:endParaRPr lang="en-US" altLang="zh-CN" dirty="0">
                <a:solidFill>
                  <a:srgbClr val="FFFFFF"/>
                </a:solidFill>
                <a:latin typeface="+mn-lt"/>
                <a:ea typeface="+mn-ea"/>
              </a:endParaRPr>
            </a:p>
            <a:p>
              <a:pPr algn="ctr" fontAlgn="auto">
                <a:spcBef>
                  <a:spcPts val="0"/>
                </a:spcBef>
                <a:spcAft>
                  <a:spcPts val="0"/>
                </a:spcAft>
                <a:defRPr/>
              </a:pPr>
              <a:r>
                <a:rPr lang="zh-CN" altLang="en-US" dirty="0">
                  <a:solidFill>
                    <a:srgbClr val="FFFFFF"/>
                  </a:solidFill>
                  <a:latin typeface="+mn-lt"/>
                  <a:ea typeface="+mn-ea"/>
                </a:rPr>
                <a:t>色</a:t>
              </a:r>
              <a:endParaRPr lang="en-US" altLang="zh-CN" dirty="0">
                <a:solidFill>
                  <a:srgbClr val="FFFFFF"/>
                </a:solidFill>
                <a:latin typeface="+mn-lt"/>
                <a:ea typeface="+mn-ea"/>
              </a:endParaRPr>
            </a:p>
          </p:txBody>
        </p:sp>
      </p:grpSp>
    </p:spTree>
    <p:extLst>
      <p:ext uri="{BB962C8B-B14F-4D97-AF65-F5344CB8AC3E}">
        <p14:creationId xmlns:p14="http://schemas.microsoft.com/office/powerpoint/2010/main" val="1201016785"/>
      </p:ext>
    </p:extLst>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11560" y="323655"/>
            <a:ext cx="805589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项目会议</a:t>
            </a:r>
          </a:p>
        </p:txBody>
      </p:sp>
      <p:sp>
        <p:nvSpPr>
          <p:cNvPr id="5" name="矩形 4"/>
          <p:cNvSpPr/>
          <p:nvPr/>
        </p:nvSpPr>
        <p:spPr>
          <a:xfrm>
            <a:off x="701570" y="1943835"/>
            <a:ext cx="5147563" cy="4555093"/>
          </a:xfrm>
          <a:prstGeom prst="rect">
            <a:avLst/>
          </a:prstGeom>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spcBef>
                <a:spcPts val="600"/>
              </a:spcBef>
              <a:spcAft>
                <a:spcPts val="600"/>
              </a:spcAft>
            </a:pPr>
            <a:r>
              <a:rPr kumimoji="0" lang="zh-CN" altLang="en-US" sz="2000" dirty="0">
                <a:solidFill>
                  <a:srgbClr val="0033CC"/>
                </a:solidFill>
                <a:latin typeface="微软雅黑" panose="020B0503020204020204" pitchFamily="34" charset="-122"/>
              </a:rPr>
              <a:t>项目阶段进展会议（每月一次）</a:t>
            </a:r>
            <a:endParaRPr kumimoji="0" lang="en-US" altLang="zh-CN" sz="2000" dirty="0">
              <a:solidFill>
                <a:srgbClr val="0033CC"/>
              </a:solidFill>
              <a:latin typeface="微软雅黑" panose="020B0503020204020204" pitchFamily="34"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向项目干系人和高层管理者汇报项目进展</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解决需要高层管理者支持的问题</a:t>
            </a:r>
            <a:endParaRPr kumimoji="0" lang="en-US" altLang="zh-CN" sz="2000" dirty="0">
              <a:latin typeface="宋体" panose="02010600030101010101" pitchFamily="2" charset="-122"/>
              <a:ea typeface="宋体" panose="02010600030101010101" pitchFamily="2" charset="-122"/>
            </a:endParaRPr>
          </a:p>
          <a:p>
            <a:pPr algn="l">
              <a:spcBef>
                <a:spcPts val="2400"/>
              </a:spcBef>
              <a:spcAft>
                <a:spcPts val="600"/>
              </a:spcAft>
            </a:pPr>
            <a:r>
              <a:rPr kumimoji="0" lang="zh-CN" altLang="en-US" sz="2000" dirty="0">
                <a:solidFill>
                  <a:srgbClr val="0033CC"/>
                </a:solidFill>
                <a:latin typeface="微软雅黑" panose="020B0503020204020204" pitchFamily="34" charset="-122"/>
              </a:rPr>
              <a:t>项目组周例会（每周一次）</a:t>
            </a:r>
            <a:endParaRPr kumimoji="0" lang="en-US" altLang="zh-CN" sz="2000" dirty="0">
              <a:solidFill>
                <a:srgbClr val="0033CC"/>
              </a:solidFill>
              <a:latin typeface="微软雅黑" panose="020B0503020204020204" pitchFamily="34"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明确短期目标，制定具体工作计划</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协调资源需求</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解决项目组工作中发生的任何问题</a:t>
            </a:r>
            <a:endParaRPr kumimoji="0" lang="en-US" altLang="zh-CN" sz="2000" dirty="0">
              <a:latin typeface="宋体" panose="02010600030101010101" pitchFamily="2" charset="-122"/>
              <a:ea typeface="宋体" panose="02010600030101010101" pitchFamily="2" charset="-122"/>
            </a:endParaRPr>
          </a:p>
          <a:p>
            <a:pPr algn="l">
              <a:spcBef>
                <a:spcPts val="2400"/>
              </a:spcBef>
              <a:spcAft>
                <a:spcPts val="600"/>
              </a:spcAft>
            </a:pPr>
            <a:r>
              <a:rPr kumimoji="0" lang="zh-CN" altLang="en-US" sz="2000" dirty="0">
                <a:solidFill>
                  <a:srgbClr val="0033CC"/>
                </a:solidFill>
                <a:latin typeface="微软雅黑" panose="020B0503020204020204" pitchFamily="34" charset="-122"/>
              </a:rPr>
              <a:t>项目组内部会议（每天一次）</a:t>
            </a:r>
            <a:endParaRPr kumimoji="0" lang="en-US" altLang="zh-CN" sz="2000" dirty="0">
              <a:solidFill>
                <a:srgbClr val="0033CC"/>
              </a:solidFill>
              <a:latin typeface="微软雅黑" panose="020B0503020204020204" pitchFamily="34"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通报项目组成员的工作进展</a:t>
            </a:r>
            <a:endParaRPr kumimoji="0" lang="en-US" altLang="zh-CN" sz="2000" dirty="0">
              <a:latin typeface="宋体" panose="02010600030101010101" pitchFamily="2" charset="-122"/>
              <a:ea typeface="宋体" panose="02010600030101010101" pitchFamily="2" charset="-122"/>
            </a:endParaRPr>
          </a:p>
          <a:p>
            <a:pPr marL="342900" indent="-342900" algn="l">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确定项目组需要向上汇报并解决的问题</a:t>
            </a:r>
          </a:p>
        </p:txBody>
      </p:sp>
      <p:pic>
        <p:nvPicPr>
          <p:cNvPr id="6" name="图片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4434" y="1852052"/>
            <a:ext cx="2682875"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descr="1.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02546" y="3879050"/>
            <a:ext cx="2895035" cy="2511815"/>
          </a:xfrm>
          <a:prstGeom prst="rect">
            <a:avLst/>
          </a:prstGeom>
          <a:ln>
            <a:noFill/>
          </a:ln>
          <a:effectLst>
            <a:softEdge rad="112500"/>
          </a:effectLst>
        </p:spPr>
      </p:pic>
    </p:spTree>
    <p:extLst>
      <p:ext uri="{BB962C8B-B14F-4D97-AF65-F5344CB8AC3E}">
        <p14:creationId xmlns:p14="http://schemas.microsoft.com/office/powerpoint/2010/main" val="2725222977"/>
      </p:ext>
    </p:extLst>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21550" y="278650"/>
            <a:ext cx="441049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召开有效的会议</a:t>
            </a:r>
          </a:p>
        </p:txBody>
      </p:sp>
      <p:sp>
        <p:nvSpPr>
          <p:cNvPr id="5" name="矩形 4"/>
          <p:cNvSpPr/>
          <p:nvPr/>
        </p:nvSpPr>
        <p:spPr>
          <a:xfrm>
            <a:off x="611560" y="3475155"/>
            <a:ext cx="7688262" cy="2924175"/>
          </a:xfrm>
          <a:prstGeom prst="rect">
            <a:avLst/>
          </a:prstGeom>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spcBef>
                <a:spcPts val="600"/>
              </a:spcBef>
              <a:spcAft>
                <a:spcPts val="600"/>
              </a:spcAft>
            </a:pPr>
            <a:r>
              <a:rPr kumimoji="0" lang="zh-CN" altLang="en-US" sz="1800" dirty="0">
                <a:solidFill>
                  <a:srgbClr val="0033CC"/>
                </a:solidFill>
                <a:latin typeface="+mn-ea"/>
                <a:ea typeface="+mn-ea"/>
                <a:cs typeface="Arial" panose="020B0604020202020204" pitchFamily="34" charset="0"/>
              </a:rPr>
              <a:t>三星公司开会的七项规定：</a:t>
            </a:r>
            <a:endParaRPr kumimoji="0" lang="en-US" altLang="zh-CN" sz="1800" dirty="0">
              <a:solidFill>
                <a:srgbClr val="0033CC"/>
              </a:solidFill>
              <a:latin typeface="+mn-ea"/>
              <a:ea typeface="+mn-ea"/>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mn-ea"/>
                <a:ea typeface="+mn-ea"/>
                <a:cs typeface="Arial" panose="020B0604020202020204" pitchFamily="34" charset="0"/>
              </a:rPr>
              <a:t>严格遵守时间；</a:t>
            </a:r>
            <a:endParaRPr kumimoji="0" lang="en-US" altLang="zh-CN" sz="1800" dirty="0">
              <a:latin typeface="+mn-ea"/>
              <a:ea typeface="+mn-ea"/>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mn-ea"/>
                <a:ea typeface="+mn-ea"/>
                <a:cs typeface="Arial" panose="020B0604020202020204" pitchFamily="34" charset="0"/>
              </a:rPr>
              <a:t>在会议材料中写明投入会议的经费；</a:t>
            </a:r>
            <a:endParaRPr kumimoji="0" lang="en-US" altLang="zh-CN" sz="1800" dirty="0">
              <a:latin typeface="+mn-ea"/>
              <a:ea typeface="+mn-ea"/>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mn-ea"/>
                <a:ea typeface="+mn-ea"/>
                <a:cs typeface="Arial" panose="020B0604020202020204" pitchFamily="34" charset="0"/>
              </a:rPr>
              <a:t>参加者限制为必要的合适人选和负责人，会议规模尽可能小；</a:t>
            </a:r>
            <a:endParaRPr kumimoji="0" lang="en-US" altLang="zh-CN" sz="1800" dirty="0">
              <a:latin typeface="+mn-ea"/>
              <a:ea typeface="+mn-ea"/>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mn-ea"/>
                <a:ea typeface="+mn-ea"/>
                <a:cs typeface="Arial" panose="020B0604020202020204" pitchFamily="34" charset="0"/>
              </a:rPr>
              <a:t>明确会议目的；</a:t>
            </a:r>
            <a:endParaRPr kumimoji="0" lang="en-US" altLang="zh-CN" sz="1800" dirty="0">
              <a:latin typeface="+mn-ea"/>
              <a:ea typeface="+mn-ea"/>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mn-ea"/>
                <a:ea typeface="+mn-ea"/>
                <a:cs typeface="Arial" panose="020B0604020202020204" pitchFamily="34" charset="0"/>
              </a:rPr>
              <a:t>事先分发会议资料；</a:t>
            </a:r>
            <a:endParaRPr kumimoji="0" lang="en-US" altLang="zh-CN" sz="1800" dirty="0">
              <a:latin typeface="+mn-ea"/>
              <a:ea typeface="+mn-ea"/>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mn-ea"/>
                <a:ea typeface="+mn-ea"/>
                <a:cs typeface="Arial" panose="020B0604020202020204" pitchFamily="34" charset="0"/>
              </a:rPr>
              <a:t>要让所有参加者发言；</a:t>
            </a:r>
            <a:endParaRPr kumimoji="0" lang="en-US" altLang="zh-CN" sz="1800" dirty="0">
              <a:latin typeface="+mn-ea"/>
              <a:ea typeface="+mn-ea"/>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mn-ea"/>
                <a:ea typeface="+mn-ea"/>
                <a:cs typeface="Arial" panose="020B0604020202020204" pitchFamily="34" charset="0"/>
              </a:rPr>
              <a:t>尽可能地减少会议记录，仅记录决定了的事项并进行保存。</a:t>
            </a:r>
            <a:endParaRPr kumimoji="0" lang="en-US" altLang="zh-CN" sz="1800" dirty="0">
              <a:latin typeface="+mn-ea"/>
              <a:ea typeface="+mn-ea"/>
              <a:cs typeface="Arial" panose="020B0604020202020204" pitchFamily="34" charset="0"/>
            </a:endParaRPr>
          </a:p>
        </p:txBody>
      </p:sp>
      <p:sp>
        <p:nvSpPr>
          <p:cNvPr id="6" name="矩形 5"/>
          <p:cNvSpPr/>
          <p:nvPr/>
        </p:nvSpPr>
        <p:spPr>
          <a:xfrm>
            <a:off x="617910" y="1847657"/>
            <a:ext cx="6035675" cy="1508125"/>
          </a:xfrm>
          <a:prstGeom prst="rect">
            <a:avLst/>
          </a:prstGeom>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spcBef>
                <a:spcPts val="600"/>
              </a:spcBef>
              <a:spcAft>
                <a:spcPts val="600"/>
              </a:spcAft>
            </a:pPr>
            <a:r>
              <a:rPr kumimoji="0" lang="zh-CN" altLang="en-US" sz="1800" dirty="0">
                <a:solidFill>
                  <a:srgbClr val="0000FF"/>
                </a:solidFill>
                <a:latin typeface="宋体" panose="02010600030101010101" pitchFamily="2" charset="-122"/>
                <a:ea typeface="宋体" panose="02010600030101010101" pitchFamily="2" charset="-122"/>
                <a:cs typeface="Arial" panose="020B0604020202020204" pitchFamily="34" charset="0"/>
              </a:rPr>
              <a:t>三星公司开会的三个原则</a:t>
            </a:r>
            <a:r>
              <a:rPr kumimoji="0" lang="zh-CN" altLang="en-US" sz="1800" dirty="0">
                <a:solidFill>
                  <a:srgbClr val="0033CC"/>
                </a:solidFill>
                <a:latin typeface="宋体" panose="02010600030101010101" pitchFamily="2" charset="-122"/>
                <a:ea typeface="宋体" panose="02010600030101010101" pitchFamily="2" charset="-122"/>
                <a:cs typeface="Arial" panose="020B0604020202020204" pitchFamily="34" charset="0"/>
              </a:rPr>
              <a:t>：</a:t>
            </a:r>
            <a:endParaRPr kumimoji="0" lang="en-US" altLang="zh-CN" sz="1800" dirty="0">
              <a:solidFill>
                <a:srgbClr val="0033CC"/>
              </a:solidFill>
              <a:latin typeface="宋体" panose="02010600030101010101" pitchFamily="2" charset="-122"/>
              <a:ea typeface="宋体" panose="02010600030101010101" pitchFamily="2" charset="-122"/>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宋体" panose="02010600030101010101" pitchFamily="2" charset="-122"/>
                <a:ea typeface="宋体" panose="02010600030101010101" pitchFamily="2" charset="-122"/>
                <a:cs typeface="Arial" panose="020B0604020202020204" pitchFamily="34" charset="0"/>
              </a:rPr>
              <a:t>周三不开会；</a:t>
            </a:r>
            <a:endParaRPr kumimoji="0" lang="en-US" altLang="zh-CN" sz="1800" dirty="0">
              <a:latin typeface="宋体" panose="02010600030101010101" pitchFamily="2" charset="-122"/>
              <a:ea typeface="宋体" panose="02010600030101010101" pitchFamily="2" charset="-122"/>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宋体" panose="02010600030101010101" pitchFamily="2" charset="-122"/>
                <a:ea typeface="宋体" panose="02010600030101010101" pitchFamily="2" charset="-122"/>
                <a:cs typeface="Arial" panose="020B0604020202020204" pitchFamily="34" charset="0"/>
              </a:rPr>
              <a:t>会议时长</a:t>
            </a:r>
            <a:r>
              <a:rPr kumimoji="0" lang="en-US" altLang="zh-CN" sz="1800" dirty="0">
                <a:latin typeface="宋体" panose="02010600030101010101" pitchFamily="2" charset="-122"/>
                <a:ea typeface="宋体" panose="02010600030101010101" pitchFamily="2" charset="-122"/>
                <a:cs typeface="Arial" panose="020B0604020202020204" pitchFamily="34" charset="0"/>
              </a:rPr>
              <a:t>1</a:t>
            </a:r>
            <a:r>
              <a:rPr kumimoji="0" lang="zh-CN" altLang="en-US" sz="1800" dirty="0">
                <a:latin typeface="宋体" panose="02010600030101010101" pitchFamily="2" charset="-122"/>
                <a:ea typeface="宋体" panose="02010600030101010101" pitchFamily="2" charset="-122"/>
                <a:cs typeface="Arial" panose="020B0604020202020204" pitchFamily="34" charset="0"/>
              </a:rPr>
              <a:t>小时，最多不超过</a:t>
            </a:r>
            <a:r>
              <a:rPr kumimoji="0" lang="en-US" altLang="zh-CN" sz="1800" dirty="0">
                <a:latin typeface="宋体" panose="02010600030101010101" pitchFamily="2" charset="-122"/>
                <a:ea typeface="宋体" panose="02010600030101010101" pitchFamily="2" charset="-122"/>
                <a:cs typeface="Arial" panose="020B0604020202020204" pitchFamily="34" charset="0"/>
              </a:rPr>
              <a:t>1.5</a:t>
            </a:r>
            <a:r>
              <a:rPr kumimoji="0" lang="zh-CN" altLang="en-US" sz="1800" dirty="0">
                <a:latin typeface="宋体" panose="02010600030101010101" pitchFamily="2" charset="-122"/>
                <a:ea typeface="宋体" panose="02010600030101010101" pitchFamily="2" charset="-122"/>
                <a:cs typeface="Arial" panose="020B0604020202020204" pitchFamily="34" charset="0"/>
              </a:rPr>
              <a:t>小时；</a:t>
            </a:r>
            <a:endParaRPr kumimoji="0" lang="en-US" altLang="zh-CN" sz="1800" dirty="0">
              <a:latin typeface="宋体" panose="02010600030101010101" pitchFamily="2" charset="-122"/>
              <a:ea typeface="宋体" panose="02010600030101010101" pitchFamily="2" charset="-122"/>
              <a:cs typeface="Arial" panose="020B0604020202020204" pitchFamily="34" charset="0"/>
            </a:endParaRPr>
          </a:p>
          <a:p>
            <a:pPr algn="l">
              <a:spcBef>
                <a:spcPts val="600"/>
              </a:spcBef>
              <a:buFont typeface="Calibri Light" panose="020F0302020204030204" pitchFamily="34" charset="0"/>
              <a:buAutoNum type="arabicPeriod"/>
            </a:pPr>
            <a:r>
              <a:rPr kumimoji="0" lang="zh-CN" altLang="en-US" sz="1800" dirty="0">
                <a:latin typeface="宋体" panose="02010600030101010101" pitchFamily="2" charset="-122"/>
                <a:ea typeface="宋体" panose="02010600030101010101" pitchFamily="2" charset="-122"/>
                <a:cs typeface="Arial" panose="020B0604020202020204" pitchFamily="34" charset="0"/>
              </a:rPr>
              <a:t>将会议的内容整理成一张纸。</a:t>
            </a:r>
            <a:endParaRPr kumimoji="0" lang="en-US" altLang="zh-CN" sz="1800" dirty="0">
              <a:latin typeface="宋体" panose="02010600030101010101" pitchFamily="2" charset="-122"/>
              <a:ea typeface="宋体" panose="02010600030101010101" pitchFamily="2" charset="-122"/>
              <a:cs typeface="Arial" panose="020B0604020202020204" pitchFamily="34" charset="0"/>
            </a:endParaRPr>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56020" y="5049180"/>
            <a:ext cx="2203450" cy="854075"/>
          </a:xfrm>
          <a:prstGeom prst="rect">
            <a:avLst/>
          </a:prstGeom>
          <a:noFill/>
          <a:ln>
            <a:noFill/>
          </a:ln>
          <a:effectLst>
            <a:outerShdw blurRad="190500" algn="tl" rotWithShape="0">
              <a:srgbClr val="80808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http://www.taopic.com/uploads/allimg/110504/1887-1105041P2079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2100" y="1617315"/>
            <a:ext cx="3584575" cy="226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1563348"/>
      </p:ext>
    </p:extLst>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225335"/>
            <a:ext cx="749454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演讲与表达的艺术</a:t>
            </a:r>
          </a:p>
        </p:txBody>
      </p:sp>
      <p:sp>
        <p:nvSpPr>
          <p:cNvPr id="5" name="矩形 4"/>
          <p:cNvSpPr/>
          <p:nvPr/>
        </p:nvSpPr>
        <p:spPr>
          <a:xfrm>
            <a:off x="636715" y="1688746"/>
            <a:ext cx="8366539" cy="1103343"/>
          </a:xfrm>
          <a:prstGeom prst="rect">
            <a:avLst/>
          </a:prstGeom>
          <a:noFill/>
          <a:ln>
            <a:noFill/>
          </a:ln>
        </p:spPr>
        <p:txBody>
          <a:bodyPr wrap="square" lIns="252000" tIns="144000" rIns="252000" bIns="144000" anchor="ct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10000"/>
              </a:lnSpc>
              <a:spcBef>
                <a:spcPts val="600"/>
              </a:spcBef>
            </a:pPr>
            <a:r>
              <a:rPr kumimoji="0" lang="zh-CN" altLang="en-US" dirty="0">
                <a:solidFill>
                  <a:srgbClr val="0000FF"/>
                </a:solidFill>
                <a:latin typeface="宋体" panose="02010600030101010101" pitchFamily="2" charset="-122"/>
                <a:ea typeface="宋体" panose="02010600030101010101" pitchFamily="2" charset="-122"/>
              </a:rPr>
              <a:t>演讲</a:t>
            </a:r>
            <a:r>
              <a:rPr kumimoji="0" lang="zh-CN" altLang="en-US" dirty="0">
                <a:latin typeface="宋体" panose="02010600030101010101" pitchFamily="2" charset="-122"/>
                <a:ea typeface="宋体" panose="02010600030101010101" pitchFamily="2" charset="-122"/>
              </a:rPr>
              <a:t>是一种面对面向观众表达自己的观点、展示自己的产品或研究成果的有效手段。</a:t>
            </a:r>
          </a:p>
        </p:txBody>
      </p:sp>
      <p:pic>
        <p:nvPicPr>
          <p:cNvPr id="6" name="Picture 4" descr="http://www.warting.com/uploads/allimg/100131/1-1001311T45H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151619" y="3113966"/>
            <a:ext cx="2610289" cy="230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35"/>
          <p:cNvSpPr>
            <a:spLocks noChangeArrowheads="1"/>
          </p:cNvSpPr>
          <p:nvPr/>
        </p:nvSpPr>
        <p:spPr bwMode="auto">
          <a:xfrm>
            <a:off x="636716" y="5654917"/>
            <a:ext cx="357524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20000"/>
              </a:lnSpc>
              <a:spcBef>
                <a:spcPts val="1200"/>
              </a:spcBef>
            </a:pPr>
            <a:r>
              <a:rPr kumimoji="0" lang="zh-CN" altLang="en-US" sz="2800" dirty="0">
                <a:solidFill>
                  <a:srgbClr val="C00000"/>
                </a:solidFill>
                <a:latin typeface="华文行楷" panose="02010800040101010101" pitchFamily="2" charset="-122"/>
                <a:ea typeface="华文行楷" panose="02010800040101010101" pitchFamily="2" charset="-122"/>
              </a:rPr>
              <a:t>演讲 </a:t>
            </a:r>
            <a:r>
              <a:rPr kumimoji="0" lang="en-US" altLang="zh-CN" sz="2800" dirty="0">
                <a:solidFill>
                  <a:srgbClr val="C00000"/>
                </a:solidFill>
                <a:latin typeface="华文行楷" panose="02010800040101010101" pitchFamily="2" charset="-122"/>
                <a:ea typeface="华文行楷" panose="02010800040101010101" pitchFamily="2" charset="-122"/>
              </a:rPr>
              <a:t>= </a:t>
            </a:r>
            <a:r>
              <a:rPr kumimoji="0" lang="zh-CN" altLang="en-US" sz="2800" dirty="0">
                <a:solidFill>
                  <a:srgbClr val="C00000"/>
                </a:solidFill>
                <a:latin typeface="华文行楷" panose="02010800040101010101" pitchFamily="2" charset="-122"/>
                <a:ea typeface="华文行楷" panose="02010800040101010101" pitchFamily="2" charset="-122"/>
              </a:rPr>
              <a:t>“讲” </a:t>
            </a:r>
            <a:r>
              <a:rPr kumimoji="0" lang="en-US" altLang="zh-CN" sz="2800" dirty="0">
                <a:solidFill>
                  <a:srgbClr val="C00000"/>
                </a:solidFill>
                <a:latin typeface="华文行楷" panose="02010800040101010101" pitchFamily="2" charset="-122"/>
                <a:ea typeface="华文行楷" panose="02010800040101010101" pitchFamily="2" charset="-122"/>
              </a:rPr>
              <a:t>+ </a:t>
            </a:r>
            <a:r>
              <a:rPr kumimoji="0" lang="zh-CN" altLang="en-US" sz="2800" dirty="0">
                <a:solidFill>
                  <a:srgbClr val="C00000"/>
                </a:solidFill>
                <a:latin typeface="华文行楷" panose="02010800040101010101" pitchFamily="2" charset="-122"/>
                <a:ea typeface="华文行楷" panose="02010800040101010101" pitchFamily="2" charset="-122"/>
              </a:rPr>
              <a:t>“演”</a:t>
            </a:r>
          </a:p>
        </p:txBody>
      </p:sp>
      <p:sp>
        <p:nvSpPr>
          <p:cNvPr id="8" name="Text Box 17"/>
          <p:cNvSpPr txBox="1">
            <a:spLocks noChangeArrowheads="1"/>
          </p:cNvSpPr>
          <p:nvPr/>
        </p:nvSpPr>
        <p:spPr bwMode="gray">
          <a:xfrm>
            <a:off x="4932040" y="2822688"/>
            <a:ext cx="3400705" cy="109696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16000" tIns="93600" bIns="936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eaLnBrk="0" hangingPunct="0">
              <a:spcBef>
                <a:spcPts val="600"/>
              </a:spcBef>
            </a:pPr>
            <a:r>
              <a:rPr kumimoji="0" lang="zh-CN" altLang="en-US" sz="1800" dirty="0">
                <a:solidFill>
                  <a:srgbClr val="0033CC"/>
                </a:solidFill>
                <a:latin typeface="Arial" panose="020B0604020202020204" pitchFamily="34" charset="0"/>
                <a:cs typeface="Arial" panose="020B0604020202020204" pitchFamily="34" charset="0"/>
              </a:rPr>
              <a:t>语言技巧：</a:t>
            </a:r>
            <a:r>
              <a:rPr kumimoji="0" lang="en-US" altLang="zh-CN" sz="1800" dirty="0">
                <a:solidFill>
                  <a:srgbClr val="0033CC"/>
                </a:solidFill>
                <a:latin typeface="Arial" panose="020B0604020202020204" pitchFamily="34" charset="0"/>
                <a:cs typeface="Arial" panose="020B0604020202020204" pitchFamily="34" charset="0"/>
              </a:rPr>
              <a:t>7%</a:t>
            </a:r>
          </a:p>
          <a:p>
            <a:pPr algn="l" eaLnBrk="0" hangingPunct="0">
              <a:spcBef>
                <a:spcPts val="600"/>
              </a:spcBef>
            </a:pPr>
            <a:r>
              <a:rPr kumimoji="0" lang="zh-CN" altLang="en-US" sz="1800" dirty="0">
                <a:solidFill>
                  <a:srgbClr val="000000"/>
                </a:solidFill>
                <a:latin typeface="宋体" panose="02010600030101010101" pitchFamily="2" charset="-122"/>
                <a:ea typeface="宋体" panose="02010600030101010101" pitchFamily="2" charset="-122"/>
                <a:cs typeface="Arial" panose="020B0604020202020204" pitchFamily="34" charset="0"/>
              </a:rPr>
              <a:t>演讲使用的句式、语法、用词等</a:t>
            </a:r>
            <a:endParaRPr kumimoji="0" lang="en-US" altLang="zh-CN" sz="1800" dirty="0">
              <a:solidFill>
                <a:srgbClr val="000000"/>
              </a:solidFill>
              <a:latin typeface="宋体" panose="02010600030101010101" pitchFamily="2" charset="-122"/>
              <a:ea typeface="宋体" panose="02010600030101010101" pitchFamily="2" charset="-122"/>
              <a:cs typeface="Arial" panose="020B0604020202020204" pitchFamily="34" charset="0"/>
            </a:endParaRPr>
          </a:p>
        </p:txBody>
      </p:sp>
      <p:sp>
        <p:nvSpPr>
          <p:cNvPr id="9" name="Text Box 17"/>
          <p:cNvSpPr txBox="1">
            <a:spLocks noChangeArrowheads="1"/>
          </p:cNvSpPr>
          <p:nvPr/>
        </p:nvSpPr>
        <p:spPr bwMode="gray">
          <a:xfrm>
            <a:off x="4952986" y="4035252"/>
            <a:ext cx="3400706" cy="1373968"/>
          </a:xfrm>
          <a:prstGeom prst="rect">
            <a:avLst/>
          </a:prstGeom>
          <a:solidFill>
            <a:schemeClr val="accent1">
              <a:lumMod val="20000"/>
              <a:lumOff val="80000"/>
            </a:schemeClr>
          </a:solidFill>
          <a:ln w="9525" algn="ctr">
            <a:noFill/>
            <a:miter lim="800000"/>
            <a:headEnd/>
            <a:tailEnd/>
          </a:ln>
        </p:spPr>
        <p:txBody>
          <a:bodyPr wrap="square" lIns="216000" tIns="93600" bIns="936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eaLnBrk="0" hangingPunct="0">
              <a:spcBef>
                <a:spcPts val="600"/>
              </a:spcBef>
            </a:pPr>
            <a:r>
              <a:rPr kumimoji="0" lang="zh-CN" altLang="en-US" sz="1800" dirty="0">
                <a:solidFill>
                  <a:srgbClr val="0033CC"/>
                </a:solidFill>
                <a:latin typeface="Arial" panose="020B0604020202020204" pitchFamily="34" charset="0"/>
                <a:cs typeface="Arial" panose="020B0604020202020204" pitchFamily="34" charset="0"/>
              </a:rPr>
              <a:t>语音技巧：</a:t>
            </a:r>
            <a:r>
              <a:rPr kumimoji="0" lang="en-US" altLang="zh-CN" sz="1800" dirty="0">
                <a:solidFill>
                  <a:srgbClr val="0033CC"/>
                </a:solidFill>
                <a:latin typeface="Arial" panose="020B0604020202020204" pitchFamily="34" charset="0"/>
                <a:cs typeface="Arial" panose="020B0604020202020204" pitchFamily="34" charset="0"/>
              </a:rPr>
              <a:t>38%</a:t>
            </a:r>
          </a:p>
          <a:p>
            <a:pPr algn="l" eaLnBrk="0" hangingPunct="0">
              <a:spcBef>
                <a:spcPts val="600"/>
              </a:spcBef>
            </a:pPr>
            <a:r>
              <a:rPr kumimoji="0" lang="zh-CN" altLang="en-US" sz="1800" dirty="0">
                <a:solidFill>
                  <a:srgbClr val="000000"/>
                </a:solidFill>
                <a:latin typeface="宋体" panose="02010600030101010101" pitchFamily="2" charset="-122"/>
                <a:ea typeface="宋体" panose="02010600030101010101" pitchFamily="2" charset="-122"/>
                <a:cs typeface="Arial" panose="020B0604020202020204" pitchFamily="34" charset="0"/>
              </a:rPr>
              <a:t>演讲者的嗓音、音域、音调、语音的吸引力、通过声音传达出来的可信度等</a:t>
            </a:r>
            <a:endParaRPr kumimoji="0" lang="en-US" altLang="zh-CN" sz="1800" dirty="0">
              <a:solidFill>
                <a:srgbClr val="000000"/>
              </a:solidFill>
              <a:latin typeface="宋体" panose="02010600030101010101" pitchFamily="2" charset="-122"/>
              <a:ea typeface="宋体" panose="02010600030101010101" pitchFamily="2" charset="-122"/>
              <a:cs typeface="Arial" panose="020B0604020202020204" pitchFamily="34" charset="0"/>
            </a:endParaRPr>
          </a:p>
        </p:txBody>
      </p:sp>
      <p:sp>
        <p:nvSpPr>
          <p:cNvPr id="10" name="Text Box 17"/>
          <p:cNvSpPr txBox="1">
            <a:spLocks noChangeArrowheads="1"/>
          </p:cNvSpPr>
          <p:nvPr/>
        </p:nvSpPr>
        <p:spPr bwMode="gray">
          <a:xfrm>
            <a:off x="4949232" y="5512980"/>
            <a:ext cx="3400705" cy="1096969"/>
          </a:xfrm>
          <a:prstGeom prst="rect">
            <a:avLst/>
          </a:prstGeom>
          <a:solidFill>
            <a:schemeClr val="accent6">
              <a:lumMod val="20000"/>
              <a:lumOff val="80000"/>
            </a:schemeClr>
          </a:solidFill>
          <a:ln w="9525" algn="ctr">
            <a:noFill/>
            <a:miter lim="800000"/>
            <a:headEnd/>
            <a:tailEnd/>
          </a:ln>
        </p:spPr>
        <p:txBody>
          <a:bodyPr wrap="square" lIns="216000" tIns="93600" bIns="936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eaLnBrk="0" hangingPunct="0">
              <a:spcBef>
                <a:spcPts val="600"/>
              </a:spcBef>
            </a:pPr>
            <a:r>
              <a:rPr kumimoji="0" lang="zh-CN" altLang="en-US" sz="1800" dirty="0">
                <a:solidFill>
                  <a:srgbClr val="0033CC"/>
                </a:solidFill>
                <a:latin typeface="Arial" panose="020B0604020202020204" pitchFamily="34" charset="0"/>
                <a:cs typeface="Arial" panose="020B0604020202020204" pitchFamily="34" charset="0"/>
              </a:rPr>
              <a:t>形象技巧：</a:t>
            </a:r>
            <a:r>
              <a:rPr kumimoji="0" lang="en-US" altLang="zh-CN" sz="1800" dirty="0">
                <a:solidFill>
                  <a:srgbClr val="0033CC"/>
                </a:solidFill>
                <a:latin typeface="Arial" panose="020B0604020202020204" pitchFamily="34" charset="0"/>
                <a:cs typeface="Arial" panose="020B0604020202020204" pitchFamily="34" charset="0"/>
              </a:rPr>
              <a:t>55%</a:t>
            </a:r>
          </a:p>
          <a:p>
            <a:pPr algn="l" eaLnBrk="0" hangingPunct="0">
              <a:spcBef>
                <a:spcPts val="600"/>
              </a:spcBef>
            </a:pPr>
            <a:r>
              <a:rPr kumimoji="0" lang="zh-CN" altLang="en-US" sz="1800" dirty="0">
                <a:solidFill>
                  <a:srgbClr val="000000"/>
                </a:solidFill>
                <a:latin typeface="宋体" panose="02010600030101010101" pitchFamily="2" charset="-122"/>
                <a:ea typeface="宋体" panose="02010600030101010101" pitchFamily="2" charset="-122"/>
                <a:cs typeface="Arial" panose="020B0604020202020204" pitchFamily="34" charset="0"/>
              </a:rPr>
              <a:t>演讲者的外观、衣着、手势、眼神等肢体语言</a:t>
            </a:r>
            <a:endParaRPr kumimoji="0" lang="en-US" altLang="zh-CN" sz="1800" dirty="0">
              <a:solidFill>
                <a:srgbClr val="000000"/>
              </a:solidFill>
              <a:latin typeface="宋体" panose="02010600030101010101" pitchFamily="2" charset="-122"/>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1361369418"/>
      </p:ext>
    </p:extLst>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608725" y="331980"/>
            <a:ext cx="778870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语言的表达</a:t>
            </a:r>
          </a:p>
        </p:txBody>
      </p:sp>
      <p:sp>
        <p:nvSpPr>
          <p:cNvPr id="5" name="矩形 2"/>
          <p:cNvSpPr>
            <a:spLocks noChangeArrowheads="1"/>
          </p:cNvSpPr>
          <p:nvPr/>
        </p:nvSpPr>
        <p:spPr bwMode="auto">
          <a:xfrm>
            <a:off x="611561" y="1870951"/>
            <a:ext cx="8015339" cy="119257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216000" tIns="140400" rIns="216000" bIns="187200">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r>
              <a:rPr kumimoji="0" lang="zh-CN" altLang="en-US" sz="2800">
                <a:solidFill>
                  <a:srgbClr val="CC0000"/>
                </a:solidFill>
                <a:latin typeface="华文行楷" panose="02010800040101010101" pitchFamily="2" charset="-122"/>
                <a:ea typeface="华文行楷" panose="02010800040101010101" pitchFamily="2" charset="-122"/>
              </a:rPr>
              <a:t>能够用最简单的语言把一件事情说清楚，那才是最高的境界。</a:t>
            </a:r>
          </a:p>
        </p:txBody>
      </p:sp>
      <p:sp>
        <p:nvSpPr>
          <p:cNvPr id="6" name="Text Box 12"/>
          <p:cNvSpPr txBox="1">
            <a:spLocks noChangeArrowheads="1"/>
          </p:cNvSpPr>
          <p:nvPr/>
        </p:nvSpPr>
        <p:spPr bwMode="auto">
          <a:xfrm>
            <a:off x="554407" y="3406836"/>
            <a:ext cx="5702307" cy="1963738"/>
          </a:xfrm>
          <a:prstGeom prst="rect">
            <a:avLst/>
          </a:prstGeom>
          <a:noFill/>
          <a:ln w="9525">
            <a:noFill/>
            <a:miter lim="800000"/>
            <a:headEnd/>
            <a:tailEnd/>
          </a:ln>
        </p:spPr>
        <p:txBody>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marL="0" lvl="1" algn="l">
              <a:lnSpc>
                <a:spcPct val="140000"/>
              </a:lnSpc>
              <a:spcBef>
                <a:spcPts val="600"/>
              </a:spcBef>
              <a:spcAft>
                <a:spcPts val="600"/>
              </a:spcAft>
            </a:pPr>
            <a:r>
              <a:rPr kumimoji="0" lang="zh-CN" altLang="en-US" sz="2000" dirty="0">
                <a:solidFill>
                  <a:srgbClr val="0033CC"/>
                </a:solidFill>
                <a:latin typeface="宋体" panose="02010600030101010101" pitchFamily="2" charset="-122"/>
                <a:ea typeface="宋体" panose="02010600030101010101" pitchFamily="2" charset="-122"/>
              </a:rPr>
              <a:t>语言要简短、明确</a:t>
            </a:r>
            <a:endParaRPr kumimoji="0" lang="en-US" altLang="zh-CN" sz="2000" dirty="0">
              <a:latin typeface="宋体" panose="02010600030101010101" pitchFamily="2" charset="-122"/>
              <a:ea typeface="宋体" panose="02010600030101010101" pitchFamily="2" charset="-122"/>
            </a:endParaRPr>
          </a:p>
          <a:p>
            <a:pPr marL="342900" lvl="1" indent="-342900" algn="l">
              <a:lnSpc>
                <a:spcPct val="150000"/>
              </a:lnSpc>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避避免使用冗长的句子</a:t>
            </a:r>
            <a:endParaRPr kumimoji="0" lang="en-US" altLang="zh-CN" sz="2000" dirty="0">
              <a:latin typeface="宋体" panose="02010600030101010101" pitchFamily="2" charset="-122"/>
              <a:ea typeface="宋体" panose="02010600030101010101" pitchFamily="2" charset="-122"/>
            </a:endParaRPr>
          </a:p>
          <a:p>
            <a:pPr marL="342900" lvl="1" indent="-342900" algn="l">
              <a:lnSpc>
                <a:spcPct val="150000"/>
              </a:lnSpc>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演讲与写作不同</a:t>
            </a:r>
            <a:endParaRPr kumimoji="0" lang="en-US" altLang="zh-CN" sz="2000" dirty="0">
              <a:latin typeface="宋体" panose="02010600030101010101" pitchFamily="2" charset="-122"/>
              <a:ea typeface="宋体" panose="02010600030101010101" pitchFamily="2" charset="-122"/>
            </a:endParaRPr>
          </a:p>
          <a:p>
            <a:pPr marL="342900" lvl="1" indent="-342900" algn="l">
              <a:lnSpc>
                <a:spcPct val="150000"/>
              </a:lnSpc>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力图在最简洁的语句中清晰地表达自己的思路</a:t>
            </a:r>
            <a:endParaRPr kumimoji="0" lang="en-US" altLang="zh-CN" sz="2000" dirty="0">
              <a:latin typeface="宋体" panose="02010600030101010101" pitchFamily="2" charset="-122"/>
              <a:ea typeface="宋体" panose="02010600030101010101" pitchFamily="2" charset="-122"/>
            </a:endParaRPr>
          </a:p>
        </p:txBody>
      </p:sp>
      <p:grpSp>
        <p:nvGrpSpPr>
          <p:cNvPr id="7" name="组 31"/>
          <p:cNvGrpSpPr>
            <a:grpSpLocks/>
          </p:cNvGrpSpPr>
          <p:nvPr/>
        </p:nvGrpSpPr>
        <p:grpSpPr bwMode="auto">
          <a:xfrm>
            <a:off x="6260046" y="3656867"/>
            <a:ext cx="2617788" cy="1463675"/>
            <a:chOff x="8061656" y="3442614"/>
            <a:chExt cx="2234958" cy="1164907"/>
          </a:xfrm>
        </p:grpSpPr>
        <p:grpSp>
          <p:nvGrpSpPr>
            <p:cNvPr id="8" name="Group 20"/>
            <p:cNvGrpSpPr>
              <a:grpSpLocks/>
            </p:cNvGrpSpPr>
            <p:nvPr/>
          </p:nvGrpSpPr>
          <p:grpSpPr bwMode="auto">
            <a:xfrm>
              <a:off x="8061656" y="3518496"/>
              <a:ext cx="1044575" cy="1089025"/>
              <a:chOff x="4025" y="3151"/>
              <a:chExt cx="845" cy="880"/>
            </a:xfrm>
          </p:grpSpPr>
          <p:sp>
            <p:nvSpPr>
              <p:cNvPr id="20" name="Freeform 21"/>
              <p:cNvSpPr>
                <a:spLocks/>
              </p:cNvSpPr>
              <p:nvPr/>
            </p:nvSpPr>
            <p:spPr bwMode="auto">
              <a:xfrm>
                <a:off x="4209" y="3221"/>
                <a:ext cx="286" cy="469"/>
              </a:xfrm>
              <a:custGeom>
                <a:avLst/>
                <a:gdLst>
                  <a:gd name="T0" fmla="*/ 215 w 286"/>
                  <a:gd name="T1" fmla="*/ 0 h 469"/>
                  <a:gd name="T2" fmla="*/ 261 w 286"/>
                  <a:gd name="T3" fmla="*/ 25 h 469"/>
                  <a:gd name="T4" fmla="*/ 265 w 286"/>
                  <a:gd name="T5" fmla="*/ 53 h 469"/>
                  <a:gd name="T6" fmla="*/ 269 w 286"/>
                  <a:gd name="T7" fmla="*/ 88 h 469"/>
                  <a:gd name="T8" fmla="*/ 262 w 286"/>
                  <a:gd name="T9" fmla="*/ 112 h 469"/>
                  <a:gd name="T10" fmla="*/ 263 w 286"/>
                  <a:gd name="T11" fmla="*/ 137 h 469"/>
                  <a:gd name="T12" fmla="*/ 285 w 286"/>
                  <a:gd name="T13" fmla="*/ 176 h 469"/>
                  <a:gd name="T14" fmla="*/ 285 w 286"/>
                  <a:gd name="T15" fmla="*/ 197 h 469"/>
                  <a:gd name="T16" fmla="*/ 271 w 286"/>
                  <a:gd name="T17" fmla="*/ 204 h 469"/>
                  <a:gd name="T18" fmla="*/ 265 w 286"/>
                  <a:gd name="T19" fmla="*/ 224 h 469"/>
                  <a:gd name="T20" fmla="*/ 263 w 286"/>
                  <a:gd name="T21" fmla="*/ 249 h 469"/>
                  <a:gd name="T22" fmla="*/ 250 w 286"/>
                  <a:gd name="T23" fmla="*/ 262 h 469"/>
                  <a:gd name="T24" fmla="*/ 227 w 286"/>
                  <a:gd name="T25" fmla="*/ 272 h 469"/>
                  <a:gd name="T26" fmla="*/ 160 w 286"/>
                  <a:gd name="T27" fmla="*/ 282 h 469"/>
                  <a:gd name="T28" fmla="*/ 134 w 286"/>
                  <a:gd name="T29" fmla="*/ 468 h 469"/>
                  <a:gd name="T30" fmla="*/ 0 w 286"/>
                  <a:gd name="T31" fmla="*/ 361 h 469"/>
                  <a:gd name="T32" fmla="*/ 25 w 286"/>
                  <a:gd name="T33" fmla="*/ 77 h 469"/>
                  <a:gd name="T34" fmla="*/ 215 w 286"/>
                  <a:gd name="T35" fmla="*/ 0 h 4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6"/>
                  <a:gd name="T55" fmla="*/ 0 h 469"/>
                  <a:gd name="T56" fmla="*/ 286 w 286"/>
                  <a:gd name="T57" fmla="*/ 469 h 46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6" h="469">
                    <a:moveTo>
                      <a:pt x="215" y="0"/>
                    </a:moveTo>
                    <a:lnTo>
                      <a:pt x="261" y="25"/>
                    </a:lnTo>
                    <a:lnTo>
                      <a:pt x="265" y="53"/>
                    </a:lnTo>
                    <a:lnTo>
                      <a:pt x="269" y="88"/>
                    </a:lnTo>
                    <a:lnTo>
                      <a:pt x="262" y="112"/>
                    </a:lnTo>
                    <a:lnTo>
                      <a:pt x="263" y="137"/>
                    </a:lnTo>
                    <a:lnTo>
                      <a:pt x="285" y="176"/>
                    </a:lnTo>
                    <a:lnTo>
                      <a:pt x="285" y="197"/>
                    </a:lnTo>
                    <a:lnTo>
                      <a:pt x="271" y="204"/>
                    </a:lnTo>
                    <a:lnTo>
                      <a:pt x="265" y="224"/>
                    </a:lnTo>
                    <a:lnTo>
                      <a:pt x="263" y="249"/>
                    </a:lnTo>
                    <a:lnTo>
                      <a:pt x="250" y="262"/>
                    </a:lnTo>
                    <a:lnTo>
                      <a:pt x="227" y="272"/>
                    </a:lnTo>
                    <a:lnTo>
                      <a:pt x="160" y="282"/>
                    </a:lnTo>
                    <a:lnTo>
                      <a:pt x="134" y="468"/>
                    </a:lnTo>
                    <a:lnTo>
                      <a:pt x="0" y="361"/>
                    </a:lnTo>
                    <a:lnTo>
                      <a:pt x="25" y="77"/>
                    </a:lnTo>
                    <a:lnTo>
                      <a:pt x="215" y="0"/>
                    </a:lnTo>
                  </a:path>
                </a:pathLst>
              </a:custGeom>
              <a:solidFill>
                <a:srgbClr val="FFFFFF"/>
              </a:solidFill>
              <a:ln w="12700" cap="rnd">
                <a:solidFill>
                  <a:schemeClr val="tx1"/>
                </a:solidFill>
                <a:round/>
                <a:headEnd/>
                <a:tailEnd/>
              </a:ln>
            </p:spPr>
            <p:txBody>
              <a:bodyPr/>
              <a:lstStyle/>
              <a:p>
                <a:pPr algn="l"/>
                <a:endParaRPr lang="zh-CN" altLang="en-US"/>
              </a:p>
            </p:txBody>
          </p:sp>
          <p:sp>
            <p:nvSpPr>
              <p:cNvPr id="21" name="Freeform 22"/>
              <p:cNvSpPr>
                <a:spLocks/>
              </p:cNvSpPr>
              <p:nvPr/>
            </p:nvSpPr>
            <p:spPr bwMode="auto">
              <a:xfrm>
                <a:off x="4423" y="3514"/>
                <a:ext cx="447" cy="472"/>
              </a:xfrm>
              <a:custGeom>
                <a:avLst/>
                <a:gdLst>
                  <a:gd name="T0" fmla="*/ 74 w 447"/>
                  <a:gd name="T1" fmla="*/ 98 h 472"/>
                  <a:gd name="T2" fmla="*/ 168 w 447"/>
                  <a:gd name="T3" fmla="*/ 331 h 472"/>
                  <a:gd name="T4" fmla="*/ 219 w 447"/>
                  <a:gd name="T5" fmla="*/ 163 h 472"/>
                  <a:gd name="T6" fmla="*/ 234 w 447"/>
                  <a:gd name="T7" fmla="*/ 101 h 472"/>
                  <a:gd name="T8" fmla="*/ 316 w 447"/>
                  <a:gd name="T9" fmla="*/ 0 h 472"/>
                  <a:gd name="T10" fmla="*/ 322 w 447"/>
                  <a:gd name="T11" fmla="*/ 39 h 472"/>
                  <a:gd name="T12" fmla="*/ 289 w 447"/>
                  <a:gd name="T13" fmla="*/ 85 h 472"/>
                  <a:gd name="T14" fmla="*/ 340 w 447"/>
                  <a:gd name="T15" fmla="*/ 80 h 472"/>
                  <a:gd name="T16" fmla="*/ 420 w 447"/>
                  <a:gd name="T17" fmla="*/ 19 h 472"/>
                  <a:gd name="T18" fmla="*/ 446 w 447"/>
                  <a:gd name="T19" fmla="*/ 18 h 472"/>
                  <a:gd name="T20" fmla="*/ 422 w 447"/>
                  <a:gd name="T21" fmla="*/ 48 h 472"/>
                  <a:gd name="T22" fmla="*/ 411 w 447"/>
                  <a:gd name="T23" fmla="*/ 124 h 472"/>
                  <a:gd name="T24" fmla="*/ 385 w 447"/>
                  <a:gd name="T25" fmla="*/ 154 h 472"/>
                  <a:gd name="T26" fmla="*/ 293 w 447"/>
                  <a:gd name="T27" fmla="*/ 164 h 472"/>
                  <a:gd name="T28" fmla="*/ 267 w 447"/>
                  <a:gd name="T29" fmla="*/ 189 h 472"/>
                  <a:gd name="T30" fmla="*/ 254 w 447"/>
                  <a:gd name="T31" fmla="*/ 312 h 472"/>
                  <a:gd name="T32" fmla="*/ 230 w 447"/>
                  <a:gd name="T33" fmla="*/ 428 h 472"/>
                  <a:gd name="T34" fmla="*/ 212 w 447"/>
                  <a:gd name="T35" fmla="*/ 471 h 472"/>
                  <a:gd name="T36" fmla="*/ 64 w 447"/>
                  <a:gd name="T37" fmla="*/ 454 h 472"/>
                  <a:gd name="T38" fmla="*/ 0 w 447"/>
                  <a:gd name="T39" fmla="*/ 308 h 472"/>
                  <a:gd name="T40" fmla="*/ 25 w 447"/>
                  <a:gd name="T41" fmla="*/ 128 h 472"/>
                  <a:gd name="T42" fmla="*/ 74 w 447"/>
                  <a:gd name="T43" fmla="*/ 98 h 47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47"/>
                  <a:gd name="T67" fmla="*/ 0 h 472"/>
                  <a:gd name="T68" fmla="*/ 447 w 447"/>
                  <a:gd name="T69" fmla="*/ 472 h 47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47" h="472">
                    <a:moveTo>
                      <a:pt x="74" y="98"/>
                    </a:moveTo>
                    <a:lnTo>
                      <a:pt x="168" y="331"/>
                    </a:lnTo>
                    <a:lnTo>
                      <a:pt x="219" y="163"/>
                    </a:lnTo>
                    <a:lnTo>
                      <a:pt x="234" y="101"/>
                    </a:lnTo>
                    <a:lnTo>
                      <a:pt x="316" y="0"/>
                    </a:lnTo>
                    <a:lnTo>
                      <a:pt x="322" y="39"/>
                    </a:lnTo>
                    <a:lnTo>
                      <a:pt x="289" y="85"/>
                    </a:lnTo>
                    <a:lnTo>
                      <a:pt x="340" y="80"/>
                    </a:lnTo>
                    <a:lnTo>
                      <a:pt x="420" y="19"/>
                    </a:lnTo>
                    <a:lnTo>
                      <a:pt x="446" y="18"/>
                    </a:lnTo>
                    <a:lnTo>
                      <a:pt x="422" y="48"/>
                    </a:lnTo>
                    <a:lnTo>
                      <a:pt x="411" y="124"/>
                    </a:lnTo>
                    <a:lnTo>
                      <a:pt x="385" y="154"/>
                    </a:lnTo>
                    <a:lnTo>
                      <a:pt x="293" y="164"/>
                    </a:lnTo>
                    <a:lnTo>
                      <a:pt x="267" y="189"/>
                    </a:lnTo>
                    <a:lnTo>
                      <a:pt x="254" y="312"/>
                    </a:lnTo>
                    <a:lnTo>
                      <a:pt x="230" y="428"/>
                    </a:lnTo>
                    <a:lnTo>
                      <a:pt x="212" y="471"/>
                    </a:lnTo>
                    <a:lnTo>
                      <a:pt x="64" y="454"/>
                    </a:lnTo>
                    <a:lnTo>
                      <a:pt x="0" y="308"/>
                    </a:lnTo>
                    <a:lnTo>
                      <a:pt x="25" y="128"/>
                    </a:lnTo>
                    <a:lnTo>
                      <a:pt x="74" y="98"/>
                    </a:lnTo>
                  </a:path>
                </a:pathLst>
              </a:custGeom>
              <a:solidFill>
                <a:srgbClr val="FFFFFF"/>
              </a:solidFill>
              <a:ln w="12700" cap="rnd">
                <a:solidFill>
                  <a:schemeClr val="tx1"/>
                </a:solidFill>
                <a:round/>
                <a:headEnd/>
                <a:tailEnd/>
              </a:ln>
            </p:spPr>
            <p:txBody>
              <a:bodyPr/>
              <a:lstStyle/>
              <a:p>
                <a:pPr algn="l"/>
                <a:endParaRPr lang="zh-CN" altLang="en-US"/>
              </a:p>
            </p:txBody>
          </p:sp>
          <p:sp>
            <p:nvSpPr>
              <p:cNvPr id="22" name="Freeform 23"/>
              <p:cNvSpPr>
                <a:spLocks/>
              </p:cNvSpPr>
              <p:nvPr/>
            </p:nvSpPr>
            <p:spPr bwMode="auto">
              <a:xfrm>
                <a:off x="4085" y="3531"/>
                <a:ext cx="435" cy="443"/>
              </a:xfrm>
              <a:custGeom>
                <a:avLst/>
                <a:gdLst>
                  <a:gd name="T0" fmla="*/ 227 w 435"/>
                  <a:gd name="T1" fmla="*/ 102 h 443"/>
                  <a:gd name="T2" fmla="*/ 267 w 435"/>
                  <a:gd name="T3" fmla="*/ 0 h 443"/>
                  <a:gd name="T4" fmla="*/ 329 w 435"/>
                  <a:gd name="T5" fmla="*/ 7 h 443"/>
                  <a:gd name="T6" fmla="*/ 379 w 435"/>
                  <a:gd name="T7" fmla="*/ 21 h 443"/>
                  <a:gd name="T8" fmla="*/ 410 w 435"/>
                  <a:gd name="T9" fmla="*/ 49 h 443"/>
                  <a:gd name="T10" fmla="*/ 434 w 435"/>
                  <a:gd name="T11" fmla="*/ 118 h 443"/>
                  <a:gd name="T12" fmla="*/ 384 w 435"/>
                  <a:gd name="T13" fmla="*/ 146 h 443"/>
                  <a:gd name="T14" fmla="*/ 387 w 435"/>
                  <a:gd name="T15" fmla="*/ 299 h 443"/>
                  <a:gd name="T16" fmla="*/ 406 w 435"/>
                  <a:gd name="T17" fmla="*/ 442 h 443"/>
                  <a:gd name="T18" fmla="*/ 76 w 435"/>
                  <a:gd name="T19" fmla="*/ 400 h 443"/>
                  <a:gd name="T20" fmla="*/ 0 w 435"/>
                  <a:gd name="T21" fmla="*/ 288 h 443"/>
                  <a:gd name="T22" fmla="*/ 7 w 435"/>
                  <a:gd name="T23" fmla="*/ 42 h 443"/>
                  <a:gd name="T24" fmla="*/ 163 w 435"/>
                  <a:gd name="T25" fmla="*/ 49 h 443"/>
                  <a:gd name="T26" fmla="*/ 227 w 435"/>
                  <a:gd name="T27" fmla="*/ 102 h 44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5"/>
                  <a:gd name="T43" fmla="*/ 0 h 443"/>
                  <a:gd name="T44" fmla="*/ 435 w 435"/>
                  <a:gd name="T45" fmla="*/ 443 h 44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5" h="443">
                    <a:moveTo>
                      <a:pt x="227" y="102"/>
                    </a:moveTo>
                    <a:lnTo>
                      <a:pt x="267" y="0"/>
                    </a:lnTo>
                    <a:lnTo>
                      <a:pt x="329" y="7"/>
                    </a:lnTo>
                    <a:lnTo>
                      <a:pt x="379" y="21"/>
                    </a:lnTo>
                    <a:lnTo>
                      <a:pt x="410" y="49"/>
                    </a:lnTo>
                    <a:lnTo>
                      <a:pt x="434" y="118"/>
                    </a:lnTo>
                    <a:lnTo>
                      <a:pt x="384" y="146"/>
                    </a:lnTo>
                    <a:lnTo>
                      <a:pt x="387" y="299"/>
                    </a:lnTo>
                    <a:lnTo>
                      <a:pt x="406" y="442"/>
                    </a:lnTo>
                    <a:lnTo>
                      <a:pt x="76" y="400"/>
                    </a:lnTo>
                    <a:lnTo>
                      <a:pt x="0" y="288"/>
                    </a:lnTo>
                    <a:lnTo>
                      <a:pt x="7" y="42"/>
                    </a:lnTo>
                    <a:lnTo>
                      <a:pt x="163" y="49"/>
                    </a:lnTo>
                    <a:lnTo>
                      <a:pt x="227" y="102"/>
                    </a:lnTo>
                  </a:path>
                </a:pathLst>
              </a:custGeom>
              <a:gradFill rotWithShape="0">
                <a:gsLst>
                  <a:gs pos="0">
                    <a:srgbClr val="990033"/>
                  </a:gs>
                  <a:gs pos="100000">
                    <a:srgbClr val="FF3399"/>
                  </a:gs>
                </a:gsLst>
                <a:lin ang="5400000" scaled="1"/>
              </a:gradFill>
              <a:ln w="12700" cap="rnd">
                <a:solidFill>
                  <a:schemeClr val="tx1"/>
                </a:solidFill>
                <a:round/>
                <a:headEnd/>
                <a:tailEnd/>
              </a:ln>
            </p:spPr>
            <p:txBody>
              <a:bodyPr/>
              <a:lstStyle/>
              <a:p>
                <a:pPr algn="l"/>
                <a:endParaRPr lang="zh-CN" altLang="en-US"/>
              </a:p>
            </p:txBody>
          </p:sp>
          <p:sp>
            <p:nvSpPr>
              <p:cNvPr id="23" name="Freeform 24"/>
              <p:cNvSpPr>
                <a:spLocks/>
              </p:cNvSpPr>
              <p:nvPr/>
            </p:nvSpPr>
            <p:spPr bwMode="auto">
              <a:xfrm>
                <a:off x="4025" y="3151"/>
                <a:ext cx="482" cy="498"/>
              </a:xfrm>
              <a:custGeom>
                <a:avLst/>
                <a:gdLst>
                  <a:gd name="T0" fmla="*/ 35 w 482"/>
                  <a:gd name="T1" fmla="*/ 319 h 498"/>
                  <a:gd name="T2" fmla="*/ 1 w 482"/>
                  <a:gd name="T3" fmla="*/ 329 h 498"/>
                  <a:gd name="T4" fmla="*/ 0 w 482"/>
                  <a:gd name="T5" fmla="*/ 406 h 498"/>
                  <a:gd name="T6" fmla="*/ 59 w 482"/>
                  <a:gd name="T7" fmla="*/ 497 h 498"/>
                  <a:gd name="T8" fmla="*/ 97 w 482"/>
                  <a:gd name="T9" fmla="*/ 464 h 498"/>
                  <a:gd name="T10" fmla="*/ 119 w 482"/>
                  <a:gd name="T11" fmla="*/ 439 h 498"/>
                  <a:gd name="T12" fmla="*/ 174 w 482"/>
                  <a:gd name="T13" fmla="*/ 461 h 498"/>
                  <a:gd name="T14" fmla="*/ 253 w 482"/>
                  <a:gd name="T15" fmla="*/ 461 h 498"/>
                  <a:gd name="T16" fmla="*/ 278 w 482"/>
                  <a:gd name="T17" fmla="*/ 429 h 498"/>
                  <a:gd name="T18" fmla="*/ 265 w 482"/>
                  <a:gd name="T19" fmla="*/ 375 h 498"/>
                  <a:gd name="T20" fmla="*/ 253 w 482"/>
                  <a:gd name="T21" fmla="*/ 346 h 498"/>
                  <a:gd name="T22" fmla="*/ 268 w 482"/>
                  <a:gd name="T23" fmla="*/ 327 h 498"/>
                  <a:gd name="T24" fmla="*/ 304 w 482"/>
                  <a:gd name="T25" fmla="*/ 327 h 498"/>
                  <a:gd name="T26" fmla="*/ 316 w 482"/>
                  <a:gd name="T27" fmla="*/ 306 h 498"/>
                  <a:gd name="T28" fmla="*/ 263 w 482"/>
                  <a:gd name="T29" fmla="*/ 232 h 498"/>
                  <a:gd name="T30" fmla="*/ 267 w 482"/>
                  <a:gd name="T31" fmla="*/ 198 h 498"/>
                  <a:gd name="T32" fmla="*/ 294 w 482"/>
                  <a:gd name="T33" fmla="*/ 192 h 498"/>
                  <a:gd name="T34" fmla="*/ 313 w 482"/>
                  <a:gd name="T35" fmla="*/ 207 h 498"/>
                  <a:gd name="T36" fmla="*/ 322 w 482"/>
                  <a:gd name="T37" fmla="*/ 205 h 498"/>
                  <a:gd name="T38" fmla="*/ 329 w 482"/>
                  <a:gd name="T39" fmla="*/ 141 h 498"/>
                  <a:gd name="T40" fmla="*/ 359 w 482"/>
                  <a:gd name="T41" fmla="*/ 118 h 498"/>
                  <a:gd name="T42" fmla="*/ 410 w 482"/>
                  <a:gd name="T43" fmla="*/ 105 h 498"/>
                  <a:gd name="T44" fmla="*/ 445 w 482"/>
                  <a:gd name="T45" fmla="*/ 113 h 498"/>
                  <a:gd name="T46" fmla="*/ 462 w 482"/>
                  <a:gd name="T47" fmla="*/ 101 h 498"/>
                  <a:gd name="T48" fmla="*/ 481 w 482"/>
                  <a:gd name="T49" fmla="*/ 61 h 498"/>
                  <a:gd name="T50" fmla="*/ 457 w 482"/>
                  <a:gd name="T51" fmla="*/ 34 h 498"/>
                  <a:gd name="T52" fmla="*/ 402 w 482"/>
                  <a:gd name="T53" fmla="*/ 11 h 498"/>
                  <a:gd name="T54" fmla="*/ 291 w 482"/>
                  <a:gd name="T55" fmla="*/ 0 h 498"/>
                  <a:gd name="T56" fmla="*/ 199 w 482"/>
                  <a:gd name="T57" fmla="*/ 4 h 498"/>
                  <a:gd name="T58" fmla="*/ 119 w 482"/>
                  <a:gd name="T59" fmla="*/ 83 h 498"/>
                  <a:gd name="T60" fmla="*/ 62 w 482"/>
                  <a:gd name="T61" fmla="*/ 192 h 498"/>
                  <a:gd name="T62" fmla="*/ 31 w 482"/>
                  <a:gd name="T63" fmla="*/ 273 h 498"/>
                  <a:gd name="T64" fmla="*/ 35 w 482"/>
                  <a:gd name="T65" fmla="*/ 319 h 4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82"/>
                  <a:gd name="T100" fmla="*/ 0 h 498"/>
                  <a:gd name="T101" fmla="*/ 482 w 482"/>
                  <a:gd name="T102" fmla="*/ 498 h 49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82" h="498">
                    <a:moveTo>
                      <a:pt x="35" y="319"/>
                    </a:moveTo>
                    <a:lnTo>
                      <a:pt x="1" y="329"/>
                    </a:lnTo>
                    <a:lnTo>
                      <a:pt x="0" y="406"/>
                    </a:lnTo>
                    <a:lnTo>
                      <a:pt x="59" y="497"/>
                    </a:lnTo>
                    <a:lnTo>
                      <a:pt x="97" y="464"/>
                    </a:lnTo>
                    <a:lnTo>
                      <a:pt x="119" y="439"/>
                    </a:lnTo>
                    <a:lnTo>
                      <a:pt x="174" y="461"/>
                    </a:lnTo>
                    <a:lnTo>
                      <a:pt x="253" y="461"/>
                    </a:lnTo>
                    <a:lnTo>
                      <a:pt x="278" y="429"/>
                    </a:lnTo>
                    <a:lnTo>
                      <a:pt x="265" y="375"/>
                    </a:lnTo>
                    <a:lnTo>
                      <a:pt x="253" y="346"/>
                    </a:lnTo>
                    <a:lnTo>
                      <a:pt x="268" y="327"/>
                    </a:lnTo>
                    <a:lnTo>
                      <a:pt x="304" y="327"/>
                    </a:lnTo>
                    <a:lnTo>
                      <a:pt x="316" y="306"/>
                    </a:lnTo>
                    <a:lnTo>
                      <a:pt x="263" y="232"/>
                    </a:lnTo>
                    <a:lnTo>
                      <a:pt x="267" y="198"/>
                    </a:lnTo>
                    <a:lnTo>
                      <a:pt x="294" y="192"/>
                    </a:lnTo>
                    <a:lnTo>
                      <a:pt x="313" y="207"/>
                    </a:lnTo>
                    <a:lnTo>
                      <a:pt x="322" y="205"/>
                    </a:lnTo>
                    <a:lnTo>
                      <a:pt x="329" y="141"/>
                    </a:lnTo>
                    <a:lnTo>
                      <a:pt x="359" y="118"/>
                    </a:lnTo>
                    <a:lnTo>
                      <a:pt x="410" y="105"/>
                    </a:lnTo>
                    <a:lnTo>
                      <a:pt x="445" y="113"/>
                    </a:lnTo>
                    <a:lnTo>
                      <a:pt x="462" y="101"/>
                    </a:lnTo>
                    <a:lnTo>
                      <a:pt x="481" y="61"/>
                    </a:lnTo>
                    <a:lnTo>
                      <a:pt x="457" y="34"/>
                    </a:lnTo>
                    <a:lnTo>
                      <a:pt x="402" y="11"/>
                    </a:lnTo>
                    <a:lnTo>
                      <a:pt x="291" y="0"/>
                    </a:lnTo>
                    <a:lnTo>
                      <a:pt x="199" y="4"/>
                    </a:lnTo>
                    <a:lnTo>
                      <a:pt x="119" y="83"/>
                    </a:lnTo>
                    <a:lnTo>
                      <a:pt x="62" y="192"/>
                    </a:lnTo>
                    <a:lnTo>
                      <a:pt x="31" y="273"/>
                    </a:lnTo>
                    <a:lnTo>
                      <a:pt x="35" y="319"/>
                    </a:lnTo>
                  </a:path>
                </a:pathLst>
              </a:custGeom>
              <a:gradFill rotWithShape="0">
                <a:gsLst>
                  <a:gs pos="0">
                    <a:srgbClr val="996633"/>
                  </a:gs>
                  <a:gs pos="100000">
                    <a:srgbClr val="663300"/>
                  </a:gs>
                </a:gsLst>
                <a:lin ang="18900000" scaled="1"/>
              </a:gradFill>
              <a:ln w="12700" cap="rnd">
                <a:solidFill>
                  <a:schemeClr val="tx1"/>
                </a:solidFill>
                <a:round/>
                <a:headEnd/>
                <a:tailEnd/>
              </a:ln>
            </p:spPr>
            <p:txBody>
              <a:bodyPr/>
              <a:lstStyle/>
              <a:p>
                <a:pPr algn="l"/>
                <a:endParaRPr lang="zh-CN" altLang="en-US"/>
              </a:p>
            </p:txBody>
          </p:sp>
          <p:sp>
            <p:nvSpPr>
              <p:cNvPr id="24" name="Freeform 25"/>
              <p:cNvSpPr>
                <a:spLocks/>
              </p:cNvSpPr>
              <p:nvPr/>
            </p:nvSpPr>
            <p:spPr bwMode="auto">
              <a:xfrm>
                <a:off x="4192" y="3813"/>
                <a:ext cx="576" cy="218"/>
              </a:xfrm>
              <a:custGeom>
                <a:avLst/>
                <a:gdLst>
                  <a:gd name="T0" fmla="*/ 0 w 576"/>
                  <a:gd name="T1" fmla="*/ 62 h 218"/>
                  <a:gd name="T2" fmla="*/ 97 w 576"/>
                  <a:gd name="T3" fmla="*/ 0 h 218"/>
                  <a:gd name="T4" fmla="*/ 160 w 576"/>
                  <a:gd name="T5" fmla="*/ 100 h 218"/>
                  <a:gd name="T6" fmla="*/ 353 w 576"/>
                  <a:gd name="T7" fmla="*/ 21 h 218"/>
                  <a:gd name="T8" fmla="*/ 400 w 576"/>
                  <a:gd name="T9" fmla="*/ 6 h 218"/>
                  <a:gd name="T10" fmla="*/ 460 w 576"/>
                  <a:gd name="T11" fmla="*/ 10 h 218"/>
                  <a:gd name="T12" fmla="*/ 508 w 576"/>
                  <a:gd name="T13" fmla="*/ 29 h 218"/>
                  <a:gd name="T14" fmla="*/ 569 w 576"/>
                  <a:gd name="T15" fmla="*/ 102 h 218"/>
                  <a:gd name="T16" fmla="*/ 573 w 576"/>
                  <a:gd name="T17" fmla="*/ 142 h 218"/>
                  <a:gd name="T18" fmla="*/ 575 w 576"/>
                  <a:gd name="T19" fmla="*/ 177 h 218"/>
                  <a:gd name="T20" fmla="*/ 558 w 576"/>
                  <a:gd name="T21" fmla="*/ 168 h 218"/>
                  <a:gd name="T22" fmla="*/ 547 w 576"/>
                  <a:gd name="T23" fmla="*/ 119 h 218"/>
                  <a:gd name="T24" fmla="*/ 520 w 576"/>
                  <a:gd name="T25" fmla="*/ 84 h 218"/>
                  <a:gd name="T26" fmla="*/ 536 w 576"/>
                  <a:gd name="T27" fmla="*/ 131 h 218"/>
                  <a:gd name="T28" fmla="*/ 512 w 576"/>
                  <a:gd name="T29" fmla="*/ 174 h 218"/>
                  <a:gd name="T30" fmla="*/ 507 w 576"/>
                  <a:gd name="T31" fmla="*/ 188 h 218"/>
                  <a:gd name="T32" fmla="*/ 493 w 576"/>
                  <a:gd name="T33" fmla="*/ 167 h 218"/>
                  <a:gd name="T34" fmla="*/ 497 w 576"/>
                  <a:gd name="T35" fmla="*/ 128 h 218"/>
                  <a:gd name="T36" fmla="*/ 467 w 576"/>
                  <a:gd name="T37" fmla="*/ 98 h 218"/>
                  <a:gd name="T38" fmla="*/ 437 w 576"/>
                  <a:gd name="T39" fmla="*/ 96 h 218"/>
                  <a:gd name="T40" fmla="*/ 409 w 576"/>
                  <a:gd name="T41" fmla="*/ 80 h 218"/>
                  <a:gd name="T42" fmla="*/ 357 w 576"/>
                  <a:gd name="T43" fmla="*/ 98 h 218"/>
                  <a:gd name="T44" fmla="*/ 168 w 576"/>
                  <a:gd name="T45" fmla="*/ 215 h 218"/>
                  <a:gd name="T46" fmla="*/ 132 w 576"/>
                  <a:gd name="T47" fmla="*/ 217 h 218"/>
                  <a:gd name="T48" fmla="*/ 0 w 576"/>
                  <a:gd name="T49" fmla="*/ 62 h 2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76"/>
                  <a:gd name="T76" fmla="*/ 0 h 218"/>
                  <a:gd name="T77" fmla="*/ 576 w 576"/>
                  <a:gd name="T78" fmla="*/ 218 h 2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76" h="218">
                    <a:moveTo>
                      <a:pt x="0" y="62"/>
                    </a:moveTo>
                    <a:lnTo>
                      <a:pt x="97" y="0"/>
                    </a:lnTo>
                    <a:lnTo>
                      <a:pt x="160" y="100"/>
                    </a:lnTo>
                    <a:lnTo>
                      <a:pt x="353" y="21"/>
                    </a:lnTo>
                    <a:lnTo>
                      <a:pt x="400" y="6"/>
                    </a:lnTo>
                    <a:lnTo>
                      <a:pt x="460" y="10"/>
                    </a:lnTo>
                    <a:lnTo>
                      <a:pt x="508" y="29"/>
                    </a:lnTo>
                    <a:lnTo>
                      <a:pt x="569" y="102"/>
                    </a:lnTo>
                    <a:lnTo>
                      <a:pt x="573" y="142"/>
                    </a:lnTo>
                    <a:lnTo>
                      <a:pt x="575" y="177"/>
                    </a:lnTo>
                    <a:lnTo>
                      <a:pt x="558" y="168"/>
                    </a:lnTo>
                    <a:lnTo>
                      <a:pt x="547" y="119"/>
                    </a:lnTo>
                    <a:lnTo>
                      <a:pt x="520" y="84"/>
                    </a:lnTo>
                    <a:lnTo>
                      <a:pt x="536" y="131"/>
                    </a:lnTo>
                    <a:lnTo>
                      <a:pt x="512" y="174"/>
                    </a:lnTo>
                    <a:lnTo>
                      <a:pt x="507" y="188"/>
                    </a:lnTo>
                    <a:lnTo>
                      <a:pt x="493" y="167"/>
                    </a:lnTo>
                    <a:lnTo>
                      <a:pt x="497" y="128"/>
                    </a:lnTo>
                    <a:lnTo>
                      <a:pt x="467" y="98"/>
                    </a:lnTo>
                    <a:lnTo>
                      <a:pt x="437" y="96"/>
                    </a:lnTo>
                    <a:lnTo>
                      <a:pt x="409" y="80"/>
                    </a:lnTo>
                    <a:lnTo>
                      <a:pt x="357" y="98"/>
                    </a:lnTo>
                    <a:lnTo>
                      <a:pt x="168" y="215"/>
                    </a:lnTo>
                    <a:lnTo>
                      <a:pt x="132" y="217"/>
                    </a:lnTo>
                    <a:lnTo>
                      <a:pt x="0" y="62"/>
                    </a:lnTo>
                  </a:path>
                </a:pathLst>
              </a:custGeom>
              <a:solidFill>
                <a:srgbClr val="FFFFFF"/>
              </a:solidFill>
              <a:ln w="12700" cap="rnd">
                <a:solidFill>
                  <a:schemeClr val="tx1"/>
                </a:solidFill>
                <a:round/>
                <a:headEnd/>
                <a:tailEnd/>
              </a:ln>
            </p:spPr>
            <p:txBody>
              <a:bodyPr/>
              <a:lstStyle/>
              <a:p>
                <a:pPr algn="l"/>
                <a:endParaRPr lang="zh-CN" altLang="en-US"/>
              </a:p>
            </p:txBody>
          </p:sp>
        </p:grpSp>
        <p:grpSp>
          <p:nvGrpSpPr>
            <p:cNvPr id="9" name="Group 26"/>
            <p:cNvGrpSpPr>
              <a:grpSpLocks/>
            </p:cNvGrpSpPr>
            <p:nvPr/>
          </p:nvGrpSpPr>
          <p:grpSpPr bwMode="auto">
            <a:xfrm>
              <a:off x="9302839" y="3442614"/>
              <a:ext cx="993775" cy="1116013"/>
              <a:chOff x="4657" y="3248"/>
              <a:chExt cx="803" cy="902"/>
            </a:xfrm>
          </p:grpSpPr>
          <p:sp>
            <p:nvSpPr>
              <p:cNvPr id="10" name="Freeform 27"/>
              <p:cNvSpPr>
                <a:spLocks/>
              </p:cNvSpPr>
              <p:nvPr/>
            </p:nvSpPr>
            <p:spPr bwMode="auto">
              <a:xfrm>
                <a:off x="4979" y="3581"/>
                <a:ext cx="184" cy="434"/>
              </a:xfrm>
              <a:custGeom>
                <a:avLst/>
                <a:gdLst>
                  <a:gd name="T0" fmla="*/ 0 w 184"/>
                  <a:gd name="T1" fmla="*/ 57 h 434"/>
                  <a:gd name="T2" fmla="*/ 77 w 184"/>
                  <a:gd name="T3" fmla="*/ 74 h 434"/>
                  <a:gd name="T4" fmla="*/ 183 w 184"/>
                  <a:gd name="T5" fmla="*/ 0 h 434"/>
                  <a:gd name="T6" fmla="*/ 145 w 184"/>
                  <a:gd name="T7" fmla="*/ 433 h 434"/>
                  <a:gd name="T8" fmla="*/ 15 w 184"/>
                  <a:gd name="T9" fmla="*/ 431 h 434"/>
                  <a:gd name="T10" fmla="*/ 0 w 184"/>
                  <a:gd name="T11" fmla="*/ 57 h 434"/>
                  <a:gd name="T12" fmla="*/ 0 60000 65536"/>
                  <a:gd name="T13" fmla="*/ 0 60000 65536"/>
                  <a:gd name="T14" fmla="*/ 0 60000 65536"/>
                  <a:gd name="T15" fmla="*/ 0 60000 65536"/>
                  <a:gd name="T16" fmla="*/ 0 60000 65536"/>
                  <a:gd name="T17" fmla="*/ 0 60000 65536"/>
                  <a:gd name="T18" fmla="*/ 0 w 184"/>
                  <a:gd name="T19" fmla="*/ 0 h 434"/>
                  <a:gd name="T20" fmla="*/ 184 w 184"/>
                  <a:gd name="T21" fmla="*/ 434 h 434"/>
                </a:gdLst>
                <a:ahLst/>
                <a:cxnLst>
                  <a:cxn ang="T12">
                    <a:pos x="T0" y="T1"/>
                  </a:cxn>
                  <a:cxn ang="T13">
                    <a:pos x="T2" y="T3"/>
                  </a:cxn>
                  <a:cxn ang="T14">
                    <a:pos x="T4" y="T5"/>
                  </a:cxn>
                  <a:cxn ang="T15">
                    <a:pos x="T6" y="T7"/>
                  </a:cxn>
                  <a:cxn ang="T16">
                    <a:pos x="T8" y="T9"/>
                  </a:cxn>
                  <a:cxn ang="T17">
                    <a:pos x="T10" y="T11"/>
                  </a:cxn>
                </a:cxnLst>
                <a:rect l="T18" t="T19" r="T20" b="T21"/>
                <a:pathLst>
                  <a:path w="184" h="434">
                    <a:moveTo>
                      <a:pt x="0" y="57"/>
                    </a:moveTo>
                    <a:lnTo>
                      <a:pt x="77" y="74"/>
                    </a:lnTo>
                    <a:lnTo>
                      <a:pt x="183" y="0"/>
                    </a:lnTo>
                    <a:lnTo>
                      <a:pt x="145" y="433"/>
                    </a:lnTo>
                    <a:lnTo>
                      <a:pt x="15" y="431"/>
                    </a:lnTo>
                    <a:lnTo>
                      <a:pt x="0" y="57"/>
                    </a:lnTo>
                  </a:path>
                </a:pathLst>
              </a:custGeom>
              <a:solidFill>
                <a:srgbClr val="FFFFFF"/>
              </a:solidFill>
              <a:ln w="12700" cap="rnd">
                <a:solidFill>
                  <a:schemeClr val="tx1"/>
                </a:solidFill>
                <a:round/>
                <a:headEnd/>
                <a:tailEnd/>
              </a:ln>
            </p:spPr>
            <p:txBody>
              <a:bodyPr/>
              <a:lstStyle/>
              <a:p>
                <a:pPr algn="l"/>
                <a:endParaRPr lang="zh-CN" altLang="en-US"/>
              </a:p>
            </p:txBody>
          </p:sp>
          <p:sp>
            <p:nvSpPr>
              <p:cNvPr id="11" name="Freeform 28"/>
              <p:cNvSpPr>
                <a:spLocks/>
              </p:cNvSpPr>
              <p:nvPr/>
            </p:nvSpPr>
            <p:spPr bwMode="auto">
              <a:xfrm>
                <a:off x="4881" y="3304"/>
                <a:ext cx="285" cy="365"/>
              </a:xfrm>
              <a:custGeom>
                <a:avLst/>
                <a:gdLst>
                  <a:gd name="T0" fmla="*/ 78 w 285"/>
                  <a:gd name="T1" fmla="*/ 0 h 365"/>
                  <a:gd name="T2" fmla="*/ 0 w 285"/>
                  <a:gd name="T3" fmla="*/ 97 h 365"/>
                  <a:gd name="T4" fmla="*/ 7 w 285"/>
                  <a:gd name="T5" fmla="*/ 131 h 365"/>
                  <a:gd name="T6" fmla="*/ 29 w 285"/>
                  <a:gd name="T7" fmla="*/ 150 h 365"/>
                  <a:gd name="T8" fmla="*/ 31 w 285"/>
                  <a:gd name="T9" fmla="*/ 195 h 365"/>
                  <a:gd name="T10" fmla="*/ 75 w 285"/>
                  <a:gd name="T11" fmla="*/ 298 h 365"/>
                  <a:gd name="T12" fmla="*/ 127 w 285"/>
                  <a:gd name="T13" fmla="*/ 305 h 365"/>
                  <a:gd name="T14" fmla="*/ 133 w 285"/>
                  <a:gd name="T15" fmla="*/ 364 h 365"/>
                  <a:gd name="T16" fmla="*/ 284 w 285"/>
                  <a:gd name="T17" fmla="*/ 317 h 365"/>
                  <a:gd name="T18" fmla="*/ 264 w 285"/>
                  <a:gd name="T19" fmla="*/ 180 h 365"/>
                  <a:gd name="T20" fmla="*/ 279 w 285"/>
                  <a:gd name="T21" fmla="*/ 94 h 365"/>
                  <a:gd name="T22" fmla="*/ 183 w 285"/>
                  <a:gd name="T23" fmla="*/ 0 h 365"/>
                  <a:gd name="T24" fmla="*/ 78 w 285"/>
                  <a:gd name="T25" fmla="*/ 0 h 3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5"/>
                  <a:gd name="T40" fmla="*/ 0 h 365"/>
                  <a:gd name="T41" fmla="*/ 285 w 285"/>
                  <a:gd name="T42" fmla="*/ 365 h 36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5" h="365">
                    <a:moveTo>
                      <a:pt x="78" y="0"/>
                    </a:moveTo>
                    <a:lnTo>
                      <a:pt x="0" y="97"/>
                    </a:lnTo>
                    <a:lnTo>
                      <a:pt x="7" y="131"/>
                    </a:lnTo>
                    <a:lnTo>
                      <a:pt x="29" y="150"/>
                    </a:lnTo>
                    <a:lnTo>
                      <a:pt x="31" y="195"/>
                    </a:lnTo>
                    <a:lnTo>
                      <a:pt x="75" y="298"/>
                    </a:lnTo>
                    <a:lnTo>
                      <a:pt x="127" y="305"/>
                    </a:lnTo>
                    <a:lnTo>
                      <a:pt x="133" y="364"/>
                    </a:lnTo>
                    <a:lnTo>
                      <a:pt x="284" y="317"/>
                    </a:lnTo>
                    <a:lnTo>
                      <a:pt x="264" y="180"/>
                    </a:lnTo>
                    <a:lnTo>
                      <a:pt x="279" y="94"/>
                    </a:lnTo>
                    <a:lnTo>
                      <a:pt x="183" y="0"/>
                    </a:lnTo>
                    <a:lnTo>
                      <a:pt x="78" y="0"/>
                    </a:lnTo>
                  </a:path>
                </a:pathLst>
              </a:custGeom>
              <a:solidFill>
                <a:srgbClr val="FFFFFF"/>
              </a:solidFill>
              <a:ln w="12700" cap="rnd">
                <a:solidFill>
                  <a:schemeClr val="tx1"/>
                </a:solidFill>
                <a:round/>
                <a:headEnd/>
                <a:tailEnd/>
              </a:ln>
            </p:spPr>
            <p:txBody>
              <a:bodyPr/>
              <a:lstStyle/>
              <a:p>
                <a:pPr algn="l"/>
                <a:endParaRPr lang="zh-CN" altLang="en-US"/>
              </a:p>
            </p:txBody>
          </p:sp>
          <p:sp>
            <p:nvSpPr>
              <p:cNvPr id="12" name="Freeform 29"/>
              <p:cNvSpPr>
                <a:spLocks/>
              </p:cNvSpPr>
              <p:nvPr/>
            </p:nvSpPr>
            <p:spPr bwMode="auto">
              <a:xfrm>
                <a:off x="4868" y="3248"/>
                <a:ext cx="314" cy="273"/>
              </a:xfrm>
              <a:custGeom>
                <a:avLst/>
                <a:gdLst>
                  <a:gd name="T0" fmla="*/ 77 w 314"/>
                  <a:gd name="T1" fmla="*/ 0 h 273"/>
                  <a:gd name="T2" fmla="*/ 0 w 314"/>
                  <a:gd name="T3" fmla="*/ 93 h 273"/>
                  <a:gd name="T4" fmla="*/ 0 w 314"/>
                  <a:gd name="T5" fmla="*/ 165 h 273"/>
                  <a:gd name="T6" fmla="*/ 18 w 314"/>
                  <a:gd name="T7" fmla="*/ 181 h 273"/>
                  <a:gd name="T8" fmla="*/ 53 w 314"/>
                  <a:gd name="T9" fmla="*/ 141 h 273"/>
                  <a:gd name="T10" fmla="*/ 66 w 314"/>
                  <a:gd name="T11" fmla="*/ 112 h 273"/>
                  <a:gd name="T12" fmla="*/ 117 w 314"/>
                  <a:gd name="T13" fmla="*/ 70 h 273"/>
                  <a:gd name="T14" fmla="*/ 146 w 314"/>
                  <a:gd name="T15" fmla="*/ 78 h 273"/>
                  <a:gd name="T16" fmla="*/ 195 w 314"/>
                  <a:gd name="T17" fmla="*/ 112 h 273"/>
                  <a:gd name="T18" fmla="*/ 219 w 314"/>
                  <a:gd name="T19" fmla="*/ 146 h 273"/>
                  <a:gd name="T20" fmla="*/ 234 w 314"/>
                  <a:gd name="T21" fmla="*/ 172 h 273"/>
                  <a:gd name="T22" fmla="*/ 249 w 314"/>
                  <a:gd name="T23" fmla="*/ 152 h 273"/>
                  <a:gd name="T24" fmla="*/ 257 w 314"/>
                  <a:gd name="T25" fmla="*/ 140 h 273"/>
                  <a:gd name="T26" fmla="*/ 272 w 314"/>
                  <a:gd name="T27" fmla="*/ 152 h 273"/>
                  <a:gd name="T28" fmla="*/ 274 w 314"/>
                  <a:gd name="T29" fmla="*/ 207 h 273"/>
                  <a:gd name="T30" fmla="*/ 257 w 314"/>
                  <a:gd name="T31" fmla="*/ 220 h 273"/>
                  <a:gd name="T32" fmla="*/ 266 w 314"/>
                  <a:gd name="T33" fmla="*/ 259 h 273"/>
                  <a:gd name="T34" fmla="*/ 278 w 314"/>
                  <a:gd name="T35" fmla="*/ 272 h 273"/>
                  <a:gd name="T36" fmla="*/ 296 w 314"/>
                  <a:gd name="T37" fmla="*/ 246 h 273"/>
                  <a:gd name="T38" fmla="*/ 313 w 314"/>
                  <a:gd name="T39" fmla="*/ 185 h 273"/>
                  <a:gd name="T40" fmla="*/ 296 w 314"/>
                  <a:gd name="T41" fmla="*/ 64 h 273"/>
                  <a:gd name="T42" fmla="*/ 231 w 314"/>
                  <a:gd name="T43" fmla="*/ 0 h 273"/>
                  <a:gd name="T44" fmla="*/ 77 w 314"/>
                  <a:gd name="T45" fmla="*/ 0 h 27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4"/>
                  <a:gd name="T70" fmla="*/ 0 h 273"/>
                  <a:gd name="T71" fmla="*/ 314 w 314"/>
                  <a:gd name="T72" fmla="*/ 273 h 27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4" h="273">
                    <a:moveTo>
                      <a:pt x="77" y="0"/>
                    </a:moveTo>
                    <a:lnTo>
                      <a:pt x="0" y="93"/>
                    </a:lnTo>
                    <a:lnTo>
                      <a:pt x="0" y="165"/>
                    </a:lnTo>
                    <a:lnTo>
                      <a:pt x="18" y="181"/>
                    </a:lnTo>
                    <a:lnTo>
                      <a:pt x="53" y="141"/>
                    </a:lnTo>
                    <a:lnTo>
                      <a:pt x="66" y="112"/>
                    </a:lnTo>
                    <a:lnTo>
                      <a:pt x="117" y="70"/>
                    </a:lnTo>
                    <a:lnTo>
                      <a:pt x="146" y="78"/>
                    </a:lnTo>
                    <a:lnTo>
                      <a:pt x="195" y="112"/>
                    </a:lnTo>
                    <a:lnTo>
                      <a:pt x="219" y="146"/>
                    </a:lnTo>
                    <a:lnTo>
                      <a:pt x="234" y="172"/>
                    </a:lnTo>
                    <a:lnTo>
                      <a:pt x="249" y="152"/>
                    </a:lnTo>
                    <a:lnTo>
                      <a:pt x="257" y="140"/>
                    </a:lnTo>
                    <a:lnTo>
                      <a:pt x="272" y="152"/>
                    </a:lnTo>
                    <a:lnTo>
                      <a:pt x="274" y="207"/>
                    </a:lnTo>
                    <a:lnTo>
                      <a:pt x="257" y="220"/>
                    </a:lnTo>
                    <a:lnTo>
                      <a:pt x="266" y="259"/>
                    </a:lnTo>
                    <a:lnTo>
                      <a:pt x="278" y="272"/>
                    </a:lnTo>
                    <a:lnTo>
                      <a:pt x="296" y="246"/>
                    </a:lnTo>
                    <a:lnTo>
                      <a:pt x="313" y="185"/>
                    </a:lnTo>
                    <a:lnTo>
                      <a:pt x="296" y="64"/>
                    </a:lnTo>
                    <a:lnTo>
                      <a:pt x="231" y="0"/>
                    </a:lnTo>
                    <a:lnTo>
                      <a:pt x="77" y="0"/>
                    </a:lnTo>
                  </a:path>
                </a:pathLst>
              </a:custGeom>
              <a:gradFill rotWithShape="0">
                <a:gsLst>
                  <a:gs pos="0">
                    <a:srgbClr val="000000"/>
                  </a:gs>
                  <a:gs pos="100000">
                    <a:srgbClr val="969696"/>
                  </a:gs>
                </a:gsLst>
                <a:lin ang="18900000" scaled="1"/>
              </a:gradFill>
              <a:ln w="12700" cap="rnd">
                <a:solidFill>
                  <a:schemeClr val="tx1"/>
                </a:solidFill>
                <a:round/>
                <a:headEnd/>
                <a:tailEnd/>
              </a:ln>
            </p:spPr>
            <p:txBody>
              <a:bodyPr/>
              <a:lstStyle/>
              <a:p>
                <a:pPr algn="l"/>
                <a:endParaRPr lang="zh-CN" altLang="en-US"/>
              </a:p>
            </p:txBody>
          </p:sp>
          <p:sp>
            <p:nvSpPr>
              <p:cNvPr id="13" name="Freeform 30"/>
              <p:cNvSpPr>
                <a:spLocks/>
              </p:cNvSpPr>
              <p:nvPr/>
            </p:nvSpPr>
            <p:spPr bwMode="auto">
              <a:xfrm>
                <a:off x="5008" y="3636"/>
                <a:ext cx="96" cy="423"/>
              </a:xfrm>
              <a:custGeom>
                <a:avLst/>
                <a:gdLst>
                  <a:gd name="T0" fmla="*/ 19 w 96"/>
                  <a:gd name="T1" fmla="*/ 15 h 423"/>
                  <a:gd name="T2" fmla="*/ 47 w 96"/>
                  <a:gd name="T3" fmla="*/ 19 h 423"/>
                  <a:gd name="T4" fmla="*/ 71 w 96"/>
                  <a:gd name="T5" fmla="*/ 0 h 423"/>
                  <a:gd name="T6" fmla="*/ 85 w 96"/>
                  <a:gd name="T7" fmla="*/ 30 h 423"/>
                  <a:gd name="T8" fmla="*/ 54 w 96"/>
                  <a:gd name="T9" fmla="*/ 68 h 423"/>
                  <a:gd name="T10" fmla="*/ 95 w 96"/>
                  <a:gd name="T11" fmla="*/ 420 h 423"/>
                  <a:gd name="T12" fmla="*/ 4 w 96"/>
                  <a:gd name="T13" fmla="*/ 422 h 423"/>
                  <a:gd name="T14" fmla="*/ 0 w 96"/>
                  <a:gd name="T15" fmla="*/ 235 h 423"/>
                  <a:gd name="T16" fmla="*/ 35 w 96"/>
                  <a:gd name="T17" fmla="*/ 66 h 423"/>
                  <a:gd name="T18" fmla="*/ 19 w 96"/>
                  <a:gd name="T19" fmla="*/ 15 h 4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
                  <a:gd name="T31" fmla="*/ 0 h 423"/>
                  <a:gd name="T32" fmla="*/ 96 w 96"/>
                  <a:gd name="T33" fmla="*/ 423 h 4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 h="423">
                    <a:moveTo>
                      <a:pt x="19" y="15"/>
                    </a:moveTo>
                    <a:lnTo>
                      <a:pt x="47" y="19"/>
                    </a:lnTo>
                    <a:lnTo>
                      <a:pt x="71" y="0"/>
                    </a:lnTo>
                    <a:lnTo>
                      <a:pt x="85" y="30"/>
                    </a:lnTo>
                    <a:lnTo>
                      <a:pt x="54" y="68"/>
                    </a:lnTo>
                    <a:lnTo>
                      <a:pt x="95" y="420"/>
                    </a:lnTo>
                    <a:lnTo>
                      <a:pt x="4" y="422"/>
                    </a:lnTo>
                    <a:lnTo>
                      <a:pt x="0" y="235"/>
                    </a:lnTo>
                    <a:lnTo>
                      <a:pt x="35" y="66"/>
                    </a:lnTo>
                    <a:lnTo>
                      <a:pt x="19" y="15"/>
                    </a:lnTo>
                  </a:path>
                </a:pathLst>
              </a:custGeom>
              <a:solidFill>
                <a:srgbClr val="A50021"/>
              </a:solidFill>
              <a:ln w="12700" cap="rnd">
                <a:solidFill>
                  <a:schemeClr val="tx1"/>
                </a:solidFill>
                <a:round/>
                <a:headEnd/>
                <a:tailEnd/>
              </a:ln>
            </p:spPr>
            <p:txBody>
              <a:bodyPr/>
              <a:lstStyle/>
              <a:p>
                <a:pPr algn="l"/>
                <a:endParaRPr lang="zh-CN" altLang="en-US"/>
              </a:p>
            </p:txBody>
          </p:sp>
          <p:sp>
            <p:nvSpPr>
              <p:cNvPr id="14" name="Freeform 31"/>
              <p:cNvSpPr>
                <a:spLocks/>
              </p:cNvSpPr>
              <p:nvPr/>
            </p:nvSpPr>
            <p:spPr bwMode="auto">
              <a:xfrm>
                <a:off x="5072" y="3537"/>
                <a:ext cx="96" cy="170"/>
              </a:xfrm>
              <a:custGeom>
                <a:avLst/>
                <a:gdLst>
                  <a:gd name="T0" fmla="*/ 95 w 96"/>
                  <a:gd name="T1" fmla="*/ 40 h 170"/>
                  <a:gd name="T2" fmla="*/ 76 w 96"/>
                  <a:gd name="T3" fmla="*/ 0 h 170"/>
                  <a:gd name="T4" fmla="*/ 0 w 96"/>
                  <a:gd name="T5" fmla="*/ 103 h 170"/>
                  <a:gd name="T6" fmla="*/ 21 w 96"/>
                  <a:gd name="T7" fmla="*/ 169 h 170"/>
                  <a:gd name="T8" fmla="*/ 95 w 96"/>
                  <a:gd name="T9" fmla="*/ 40 h 170"/>
                  <a:gd name="T10" fmla="*/ 0 60000 65536"/>
                  <a:gd name="T11" fmla="*/ 0 60000 65536"/>
                  <a:gd name="T12" fmla="*/ 0 60000 65536"/>
                  <a:gd name="T13" fmla="*/ 0 60000 65536"/>
                  <a:gd name="T14" fmla="*/ 0 60000 65536"/>
                  <a:gd name="T15" fmla="*/ 0 w 96"/>
                  <a:gd name="T16" fmla="*/ 0 h 170"/>
                  <a:gd name="T17" fmla="*/ 96 w 96"/>
                  <a:gd name="T18" fmla="*/ 170 h 170"/>
                </a:gdLst>
                <a:ahLst/>
                <a:cxnLst>
                  <a:cxn ang="T10">
                    <a:pos x="T0" y="T1"/>
                  </a:cxn>
                  <a:cxn ang="T11">
                    <a:pos x="T2" y="T3"/>
                  </a:cxn>
                  <a:cxn ang="T12">
                    <a:pos x="T4" y="T5"/>
                  </a:cxn>
                  <a:cxn ang="T13">
                    <a:pos x="T6" y="T7"/>
                  </a:cxn>
                  <a:cxn ang="T14">
                    <a:pos x="T8" y="T9"/>
                  </a:cxn>
                </a:cxnLst>
                <a:rect l="T15" t="T16" r="T17" b="T18"/>
                <a:pathLst>
                  <a:path w="96" h="170">
                    <a:moveTo>
                      <a:pt x="95" y="40"/>
                    </a:moveTo>
                    <a:lnTo>
                      <a:pt x="76" y="0"/>
                    </a:lnTo>
                    <a:lnTo>
                      <a:pt x="0" y="103"/>
                    </a:lnTo>
                    <a:lnTo>
                      <a:pt x="21" y="169"/>
                    </a:lnTo>
                    <a:lnTo>
                      <a:pt x="95" y="40"/>
                    </a:lnTo>
                  </a:path>
                </a:pathLst>
              </a:custGeom>
              <a:solidFill>
                <a:srgbClr val="FFFFFF"/>
              </a:solidFill>
              <a:ln w="12700" cap="rnd">
                <a:solidFill>
                  <a:schemeClr val="tx1"/>
                </a:solidFill>
                <a:round/>
                <a:headEnd/>
                <a:tailEnd/>
              </a:ln>
            </p:spPr>
            <p:txBody>
              <a:bodyPr/>
              <a:lstStyle/>
              <a:p>
                <a:pPr algn="l"/>
                <a:endParaRPr lang="zh-CN" altLang="en-US"/>
              </a:p>
            </p:txBody>
          </p:sp>
          <p:sp>
            <p:nvSpPr>
              <p:cNvPr id="15" name="Freeform 32"/>
              <p:cNvSpPr>
                <a:spLocks/>
              </p:cNvSpPr>
              <p:nvPr/>
            </p:nvSpPr>
            <p:spPr bwMode="auto">
              <a:xfrm>
                <a:off x="4964" y="3607"/>
                <a:ext cx="79" cy="92"/>
              </a:xfrm>
              <a:custGeom>
                <a:avLst/>
                <a:gdLst>
                  <a:gd name="T0" fmla="*/ 0 w 79"/>
                  <a:gd name="T1" fmla="*/ 2 h 92"/>
                  <a:gd name="T2" fmla="*/ 48 w 79"/>
                  <a:gd name="T3" fmla="*/ 0 h 92"/>
                  <a:gd name="T4" fmla="*/ 78 w 79"/>
                  <a:gd name="T5" fmla="*/ 38 h 92"/>
                  <a:gd name="T6" fmla="*/ 34 w 79"/>
                  <a:gd name="T7" fmla="*/ 91 h 92"/>
                  <a:gd name="T8" fmla="*/ 0 w 79"/>
                  <a:gd name="T9" fmla="*/ 2 h 92"/>
                  <a:gd name="T10" fmla="*/ 0 60000 65536"/>
                  <a:gd name="T11" fmla="*/ 0 60000 65536"/>
                  <a:gd name="T12" fmla="*/ 0 60000 65536"/>
                  <a:gd name="T13" fmla="*/ 0 60000 65536"/>
                  <a:gd name="T14" fmla="*/ 0 60000 65536"/>
                  <a:gd name="T15" fmla="*/ 0 w 79"/>
                  <a:gd name="T16" fmla="*/ 0 h 92"/>
                  <a:gd name="T17" fmla="*/ 79 w 79"/>
                  <a:gd name="T18" fmla="*/ 92 h 92"/>
                </a:gdLst>
                <a:ahLst/>
                <a:cxnLst>
                  <a:cxn ang="T10">
                    <a:pos x="T0" y="T1"/>
                  </a:cxn>
                  <a:cxn ang="T11">
                    <a:pos x="T2" y="T3"/>
                  </a:cxn>
                  <a:cxn ang="T12">
                    <a:pos x="T4" y="T5"/>
                  </a:cxn>
                  <a:cxn ang="T13">
                    <a:pos x="T6" y="T7"/>
                  </a:cxn>
                  <a:cxn ang="T14">
                    <a:pos x="T8" y="T9"/>
                  </a:cxn>
                </a:cxnLst>
                <a:rect l="T15" t="T16" r="T17" b="T18"/>
                <a:pathLst>
                  <a:path w="79" h="92">
                    <a:moveTo>
                      <a:pt x="0" y="2"/>
                    </a:moveTo>
                    <a:lnTo>
                      <a:pt x="48" y="0"/>
                    </a:lnTo>
                    <a:lnTo>
                      <a:pt x="78" y="38"/>
                    </a:lnTo>
                    <a:lnTo>
                      <a:pt x="34" y="91"/>
                    </a:lnTo>
                    <a:lnTo>
                      <a:pt x="0" y="2"/>
                    </a:lnTo>
                  </a:path>
                </a:pathLst>
              </a:custGeom>
              <a:solidFill>
                <a:srgbClr val="FFFFFF"/>
              </a:solidFill>
              <a:ln w="12700" cap="rnd">
                <a:solidFill>
                  <a:schemeClr val="tx1"/>
                </a:solidFill>
                <a:round/>
                <a:headEnd/>
                <a:tailEnd/>
              </a:ln>
            </p:spPr>
            <p:txBody>
              <a:bodyPr/>
              <a:lstStyle/>
              <a:p>
                <a:pPr algn="l"/>
                <a:endParaRPr lang="zh-CN" altLang="en-US"/>
              </a:p>
            </p:txBody>
          </p:sp>
          <p:sp>
            <p:nvSpPr>
              <p:cNvPr id="16" name="Freeform 33"/>
              <p:cNvSpPr>
                <a:spLocks/>
              </p:cNvSpPr>
              <p:nvPr/>
            </p:nvSpPr>
            <p:spPr bwMode="auto">
              <a:xfrm>
                <a:off x="4697" y="3587"/>
                <a:ext cx="371" cy="510"/>
              </a:xfrm>
              <a:custGeom>
                <a:avLst/>
                <a:gdLst>
                  <a:gd name="T0" fmla="*/ 301 w 371"/>
                  <a:gd name="T1" fmla="*/ 19 h 510"/>
                  <a:gd name="T2" fmla="*/ 264 w 371"/>
                  <a:gd name="T3" fmla="*/ 19 h 510"/>
                  <a:gd name="T4" fmla="*/ 250 w 371"/>
                  <a:gd name="T5" fmla="*/ 0 h 510"/>
                  <a:gd name="T6" fmla="*/ 153 w 371"/>
                  <a:gd name="T7" fmla="*/ 20 h 510"/>
                  <a:gd name="T8" fmla="*/ 93 w 371"/>
                  <a:gd name="T9" fmla="*/ 45 h 510"/>
                  <a:gd name="T10" fmla="*/ 68 w 371"/>
                  <a:gd name="T11" fmla="*/ 68 h 510"/>
                  <a:gd name="T12" fmla="*/ 56 w 371"/>
                  <a:gd name="T13" fmla="*/ 155 h 510"/>
                  <a:gd name="T14" fmla="*/ 59 w 371"/>
                  <a:gd name="T15" fmla="*/ 246 h 510"/>
                  <a:gd name="T16" fmla="*/ 59 w 371"/>
                  <a:gd name="T17" fmla="*/ 316 h 510"/>
                  <a:gd name="T18" fmla="*/ 45 w 371"/>
                  <a:gd name="T19" fmla="*/ 320 h 510"/>
                  <a:gd name="T20" fmla="*/ 35 w 371"/>
                  <a:gd name="T21" fmla="*/ 357 h 510"/>
                  <a:gd name="T22" fmla="*/ 0 w 371"/>
                  <a:gd name="T23" fmla="*/ 395 h 510"/>
                  <a:gd name="T24" fmla="*/ 24 w 371"/>
                  <a:gd name="T25" fmla="*/ 509 h 510"/>
                  <a:gd name="T26" fmla="*/ 370 w 371"/>
                  <a:gd name="T27" fmla="*/ 503 h 510"/>
                  <a:gd name="T28" fmla="*/ 352 w 371"/>
                  <a:gd name="T29" fmla="*/ 453 h 510"/>
                  <a:gd name="T30" fmla="*/ 317 w 371"/>
                  <a:gd name="T31" fmla="*/ 332 h 510"/>
                  <a:gd name="T32" fmla="*/ 306 w 371"/>
                  <a:gd name="T33" fmla="*/ 150 h 510"/>
                  <a:gd name="T34" fmla="*/ 301 w 371"/>
                  <a:gd name="T35" fmla="*/ 19 h 51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1"/>
                  <a:gd name="T55" fmla="*/ 0 h 510"/>
                  <a:gd name="T56" fmla="*/ 371 w 371"/>
                  <a:gd name="T57" fmla="*/ 510 h 51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1" h="510">
                    <a:moveTo>
                      <a:pt x="301" y="19"/>
                    </a:moveTo>
                    <a:lnTo>
                      <a:pt x="264" y="19"/>
                    </a:lnTo>
                    <a:lnTo>
                      <a:pt x="250" y="0"/>
                    </a:lnTo>
                    <a:lnTo>
                      <a:pt x="153" y="20"/>
                    </a:lnTo>
                    <a:lnTo>
                      <a:pt x="93" y="45"/>
                    </a:lnTo>
                    <a:lnTo>
                      <a:pt x="68" y="68"/>
                    </a:lnTo>
                    <a:lnTo>
                      <a:pt x="56" y="155"/>
                    </a:lnTo>
                    <a:lnTo>
                      <a:pt x="59" y="246"/>
                    </a:lnTo>
                    <a:lnTo>
                      <a:pt x="59" y="316"/>
                    </a:lnTo>
                    <a:lnTo>
                      <a:pt x="45" y="320"/>
                    </a:lnTo>
                    <a:lnTo>
                      <a:pt x="35" y="357"/>
                    </a:lnTo>
                    <a:lnTo>
                      <a:pt x="0" y="395"/>
                    </a:lnTo>
                    <a:lnTo>
                      <a:pt x="24" y="509"/>
                    </a:lnTo>
                    <a:lnTo>
                      <a:pt x="370" y="503"/>
                    </a:lnTo>
                    <a:lnTo>
                      <a:pt x="352" y="453"/>
                    </a:lnTo>
                    <a:lnTo>
                      <a:pt x="317" y="332"/>
                    </a:lnTo>
                    <a:lnTo>
                      <a:pt x="306" y="150"/>
                    </a:lnTo>
                    <a:lnTo>
                      <a:pt x="301" y="19"/>
                    </a:lnTo>
                  </a:path>
                </a:pathLst>
              </a:custGeom>
              <a:gradFill rotWithShape="0">
                <a:gsLst>
                  <a:gs pos="0">
                    <a:srgbClr val="333300"/>
                  </a:gs>
                  <a:gs pos="100000">
                    <a:srgbClr val="800000"/>
                  </a:gs>
                </a:gsLst>
                <a:lin ang="18900000" scaled="1"/>
              </a:gradFill>
              <a:ln w="12700" cap="rnd">
                <a:solidFill>
                  <a:schemeClr val="tx1"/>
                </a:solidFill>
                <a:round/>
                <a:headEnd/>
                <a:tailEnd/>
              </a:ln>
            </p:spPr>
            <p:txBody>
              <a:bodyPr/>
              <a:lstStyle/>
              <a:p>
                <a:pPr algn="l"/>
                <a:endParaRPr lang="zh-CN" altLang="en-US"/>
              </a:p>
            </p:txBody>
          </p:sp>
          <p:sp>
            <p:nvSpPr>
              <p:cNvPr id="17" name="Freeform 34"/>
              <p:cNvSpPr>
                <a:spLocks/>
              </p:cNvSpPr>
              <p:nvPr/>
            </p:nvSpPr>
            <p:spPr bwMode="auto">
              <a:xfrm>
                <a:off x="5055" y="3539"/>
                <a:ext cx="405" cy="604"/>
              </a:xfrm>
              <a:custGeom>
                <a:avLst/>
                <a:gdLst>
                  <a:gd name="T0" fmla="*/ 393 w 405"/>
                  <a:gd name="T1" fmla="*/ 603 h 604"/>
                  <a:gd name="T2" fmla="*/ 404 w 405"/>
                  <a:gd name="T3" fmla="*/ 429 h 604"/>
                  <a:gd name="T4" fmla="*/ 404 w 405"/>
                  <a:gd name="T5" fmla="*/ 355 h 604"/>
                  <a:gd name="T6" fmla="*/ 386 w 405"/>
                  <a:gd name="T7" fmla="*/ 311 h 604"/>
                  <a:gd name="T8" fmla="*/ 376 w 405"/>
                  <a:gd name="T9" fmla="*/ 171 h 604"/>
                  <a:gd name="T10" fmla="*/ 361 w 405"/>
                  <a:gd name="T11" fmla="*/ 101 h 604"/>
                  <a:gd name="T12" fmla="*/ 329 w 405"/>
                  <a:gd name="T13" fmla="*/ 82 h 604"/>
                  <a:gd name="T14" fmla="*/ 253 w 405"/>
                  <a:gd name="T15" fmla="*/ 66 h 604"/>
                  <a:gd name="T16" fmla="*/ 170 w 405"/>
                  <a:gd name="T17" fmla="*/ 53 h 604"/>
                  <a:gd name="T18" fmla="*/ 135 w 405"/>
                  <a:gd name="T19" fmla="*/ 39 h 604"/>
                  <a:gd name="T20" fmla="*/ 93 w 405"/>
                  <a:gd name="T21" fmla="*/ 0 h 604"/>
                  <a:gd name="T22" fmla="*/ 77 w 405"/>
                  <a:gd name="T23" fmla="*/ 161 h 604"/>
                  <a:gd name="T24" fmla="*/ 47 w 405"/>
                  <a:gd name="T25" fmla="*/ 419 h 604"/>
                  <a:gd name="T26" fmla="*/ 0 w 405"/>
                  <a:gd name="T27" fmla="*/ 548 h 604"/>
                  <a:gd name="T28" fmla="*/ 393 w 405"/>
                  <a:gd name="T29" fmla="*/ 603 h 60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05"/>
                  <a:gd name="T46" fmla="*/ 0 h 604"/>
                  <a:gd name="T47" fmla="*/ 405 w 405"/>
                  <a:gd name="T48" fmla="*/ 604 h 60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05" h="604">
                    <a:moveTo>
                      <a:pt x="393" y="603"/>
                    </a:moveTo>
                    <a:lnTo>
                      <a:pt x="404" y="429"/>
                    </a:lnTo>
                    <a:lnTo>
                      <a:pt x="404" y="355"/>
                    </a:lnTo>
                    <a:lnTo>
                      <a:pt x="386" y="311"/>
                    </a:lnTo>
                    <a:lnTo>
                      <a:pt x="376" y="171"/>
                    </a:lnTo>
                    <a:lnTo>
                      <a:pt x="361" y="101"/>
                    </a:lnTo>
                    <a:lnTo>
                      <a:pt x="329" y="82"/>
                    </a:lnTo>
                    <a:lnTo>
                      <a:pt x="253" y="66"/>
                    </a:lnTo>
                    <a:lnTo>
                      <a:pt x="170" y="53"/>
                    </a:lnTo>
                    <a:lnTo>
                      <a:pt x="135" y="39"/>
                    </a:lnTo>
                    <a:lnTo>
                      <a:pt x="93" y="0"/>
                    </a:lnTo>
                    <a:lnTo>
                      <a:pt x="77" y="161"/>
                    </a:lnTo>
                    <a:lnTo>
                      <a:pt x="47" y="419"/>
                    </a:lnTo>
                    <a:lnTo>
                      <a:pt x="0" y="548"/>
                    </a:lnTo>
                    <a:lnTo>
                      <a:pt x="393" y="603"/>
                    </a:lnTo>
                  </a:path>
                </a:pathLst>
              </a:custGeom>
              <a:gradFill rotWithShape="0">
                <a:gsLst>
                  <a:gs pos="0">
                    <a:srgbClr val="333300"/>
                  </a:gs>
                  <a:gs pos="100000">
                    <a:srgbClr val="800000"/>
                  </a:gs>
                </a:gsLst>
                <a:lin ang="18900000" scaled="1"/>
              </a:gradFill>
              <a:ln w="12700" cap="rnd">
                <a:solidFill>
                  <a:schemeClr val="tx1"/>
                </a:solidFill>
                <a:round/>
                <a:headEnd/>
                <a:tailEnd/>
              </a:ln>
            </p:spPr>
            <p:txBody>
              <a:bodyPr/>
              <a:lstStyle/>
              <a:p>
                <a:pPr algn="l"/>
                <a:endParaRPr lang="zh-CN" altLang="en-US"/>
              </a:p>
            </p:txBody>
          </p:sp>
          <p:sp>
            <p:nvSpPr>
              <p:cNvPr id="18" name="Freeform 35"/>
              <p:cNvSpPr>
                <a:spLocks/>
              </p:cNvSpPr>
              <p:nvPr/>
            </p:nvSpPr>
            <p:spPr bwMode="auto">
              <a:xfrm>
                <a:off x="4697" y="3894"/>
                <a:ext cx="38" cy="172"/>
              </a:xfrm>
              <a:custGeom>
                <a:avLst/>
                <a:gdLst>
                  <a:gd name="T0" fmla="*/ 19 w 38"/>
                  <a:gd name="T1" fmla="*/ 0 h 172"/>
                  <a:gd name="T2" fmla="*/ 0 w 38"/>
                  <a:gd name="T3" fmla="*/ 1 h 172"/>
                  <a:gd name="T4" fmla="*/ 17 w 38"/>
                  <a:gd name="T5" fmla="*/ 171 h 172"/>
                  <a:gd name="T6" fmla="*/ 37 w 38"/>
                  <a:gd name="T7" fmla="*/ 169 h 172"/>
                  <a:gd name="T8" fmla="*/ 19 w 38"/>
                  <a:gd name="T9" fmla="*/ 0 h 172"/>
                  <a:gd name="T10" fmla="*/ 0 60000 65536"/>
                  <a:gd name="T11" fmla="*/ 0 60000 65536"/>
                  <a:gd name="T12" fmla="*/ 0 60000 65536"/>
                  <a:gd name="T13" fmla="*/ 0 60000 65536"/>
                  <a:gd name="T14" fmla="*/ 0 60000 65536"/>
                  <a:gd name="T15" fmla="*/ 0 w 38"/>
                  <a:gd name="T16" fmla="*/ 0 h 172"/>
                  <a:gd name="T17" fmla="*/ 38 w 38"/>
                  <a:gd name="T18" fmla="*/ 172 h 172"/>
                </a:gdLst>
                <a:ahLst/>
                <a:cxnLst>
                  <a:cxn ang="T10">
                    <a:pos x="T0" y="T1"/>
                  </a:cxn>
                  <a:cxn ang="T11">
                    <a:pos x="T2" y="T3"/>
                  </a:cxn>
                  <a:cxn ang="T12">
                    <a:pos x="T4" y="T5"/>
                  </a:cxn>
                  <a:cxn ang="T13">
                    <a:pos x="T6" y="T7"/>
                  </a:cxn>
                  <a:cxn ang="T14">
                    <a:pos x="T8" y="T9"/>
                  </a:cxn>
                </a:cxnLst>
                <a:rect l="T15" t="T16" r="T17" b="T18"/>
                <a:pathLst>
                  <a:path w="38" h="172">
                    <a:moveTo>
                      <a:pt x="19" y="0"/>
                    </a:moveTo>
                    <a:lnTo>
                      <a:pt x="0" y="1"/>
                    </a:lnTo>
                    <a:lnTo>
                      <a:pt x="17" y="171"/>
                    </a:lnTo>
                    <a:lnTo>
                      <a:pt x="37" y="169"/>
                    </a:lnTo>
                    <a:lnTo>
                      <a:pt x="19" y="0"/>
                    </a:lnTo>
                  </a:path>
                </a:pathLst>
              </a:custGeom>
              <a:solidFill>
                <a:srgbClr val="000000"/>
              </a:solidFill>
              <a:ln w="12700" cap="rnd">
                <a:solidFill>
                  <a:schemeClr val="tx1"/>
                </a:solidFill>
                <a:round/>
                <a:headEnd/>
                <a:tailEnd/>
              </a:ln>
            </p:spPr>
            <p:txBody>
              <a:bodyPr/>
              <a:lstStyle/>
              <a:p>
                <a:pPr algn="l"/>
                <a:endParaRPr lang="zh-CN" altLang="en-US"/>
              </a:p>
            </p:txBody>
          </p:sp>
          <p:sp>
            <p:nvSpPr>
              <p:cNvPr id="19" name="Freeform 36"/>
              <p:cNvSpPr>
                <a:spLocks/>
              </p:cNvSpPr>
              <p:nvPr/>
            </p:nvSpPr>
            <p:spPr bwMode="auto">
              <a:xfrm>
                <a:off x="4657" y="3972"/>
                <a:ext cx="151" cy="178"/>
              </a:xfrm>
              <a:custGeom>
                <a:avLst/>
                <a:gdLst>
                  <a:gd name="T0" fmla="*/ 0 w 151"/>
                  <a:gd name="T1" fmla="*/ 62 h 178"/>
                  <a:gd name="T2" fmla="*/ 47 w 151"/>
                  <a:gd name="T3" fmla="*/ 0 h 178"/>
                  <a:gd name="T4" fmla="*/ 63 w 151"/>
                  <a:gd name="T5" fmla="*/ 24 h 178"/>
                  <a:gd name="T6" fmla="*/ 121 w 151"/>
                  <a:gd name="T7" fmla="*/ 66 h 178"/>
                  <a:gd name="T8" fmla="*/ 150 w 151"/>
                  <a:gd name="T9" fmla="*/ 107 h 178"/>
                  <a:gd name="T10" fmla="*/ 145 w 151"/>
                  <a:gd name="T11" fmla="*/ 152 h 178"/>
                  <a:gd name="T12" fmla="*/ 97 w 151"/>
                  <a:gd name="T13" fmla="*/ 177 h 178"/>
                  <a:gd name="T14" fmla="*/ 2 w 151"/>
                  <a:gd name="T15" fmla="*/ 132 h 178"/>
                  <a:gd name="T16" fmla="*/ 0 w 151"/>
                  <a:gd name="T17" fmla="*/ 62 h 1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
                  <a:gd name="T28" fmla="*/ 0 h 178"/>
                  <a:gd name="T29" fmla="*/ 151 w 151"/>
                  <a:gd name="T30" fmla="*/ 178 h 1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 h="178">
                    <a:moveTo>
                      <a:pt x="0" y="62"/>
                    </a:moveTo>
                    <a:lnTo>
                      <a:pt x="47" y="0"/>
                    </a:lnTo>
                    <a:lnTo>
                      <a:pt x="63" y="24"/>
                    </a:lnTo>
                    <a:lnTo>
                      <a:pt x="121" y="66"/>
                    </a:lnTo>
                    <a:lnTo>
                      <a:pt x="150" y="107"/>
                    </a:lnTo>
                    <a:lnTo>
                      <a:pt x="145" y="152"/>
                    </a:lnTo>
                    <a:lnTo>
                      <a:pt x="97" y="177"/>
                    </a:lnTo>
                    <a:lnTo>
                      <a:pt x="2" y="132"/>
                    </a:lnTo>
                    <a:lnTo>
                      <a:pt x="0" y="62"/>
                    </a:lnTo>
                  </a:path>
                </a:pathLst>
              </a:custGeom>
              <a:solidFill>
                <a:srgbClr val="FFFFFF"/>
              </a:solidFill>
              <a:ln w="12700" cap="rnd">
                <a:solidFill>
                  <a:schemeClr val="tx1"/>
                </a:solidFill>
                <a:round/>
                <a:headEnd/>
                <a:tailEnd/>
              </a:ln>
            </p:spPr>
            <p:txBody>
              <a:bodyPr/>
              <a:lstStyle/>
              <a:p>
                <a:pPr algn="l"/>
                <a:endParaRPr lang="zh-CN" altLang="en-US"/>
              </a:p>
            </p:txBody>
          </p:sp>
        </p:grpSp>
      </p:grpSp>
    </p:spTree>
    <p:extLst>
      <p:ext uri="{BB962C8B-B14F-4D97-AF65-F5344CB8AC3E}">
        <p14:creationId xmlns:p14="http://schemas.microsoft.com/office/powerpoint/2010/main" val="2840647835"/>
      </p:ext>
    </p:extLst>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23655"/>
            <a:ext cx="616568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演讲的准备</a:t>
            </a:r>
          </a:p>
        </p:txBody>
      </p:sp>
      <p:grpSp>
        <p:nvGrpSpPr>
          <p:cNvPr id="5" name="组合 12"/>
          <p:cNvGrpSpPr>
            <a:grpSpLocks/>
          </p:cNvGrpSpPr>
          <p:nvPr/>
        </p:nvGrpSpPr>
        <p:grpSpPr bwMode="auto">
          <a:xfrm>
            <a:off x="566555" y="1910910"/>
            <a:ext cx="8499412" cy="4462463"/>
            <a:chOff x="1807914" y="3672840"/>
            <a:chExt cx="3185160" cy="4191932"/>
          </a:xfrm>
        </p:grpSpPr>
        <p:sp>
          <p:nvSpPr>
            <p:cNvPr id="6" name="矩形 5"/>
            <p:cNvSpPr>
              <a:spLocks noChangeArrowheads="1"/>
            </p:cNvSpPr>
            <p:nvPr/>
          </p:nvSpPr>
          <p:spPr bwMode="auto">
            <a:xfrm>
              <a:off x="1807914" y="3672840"/>
              <a:ext cx="3185160" cy="4191932"/>
            </a:xfrm>
            <a:prstGeom prst="rect">
              <a:avLst/>
            </a:prstGeom>
            <a:solidFill>
              <a:srgbClr val="F2F2F2"/>
            </a:solidFill>
            <a:ln w="9525">
              <a:solidFill>
                <a:srgbClr val="7F7F7F"/>
              </a:solidFill>
              <a:round/>
              <a:headEnd type="triangle" w="med" len="med"/>
              <a:tailEnd/>
            </a:ln>
            <a:effectLst>
              <a:outerShdw blurRad="50800" dist="38100" dir="2700000" algn="tl" rotWithShape="0">
                <a:srgbClr val="808080">
                  <a:alpha val="39999"/>
                </a:srgbClr>
              </a:outerShdw>
            </a:effectLst>
          </p:spPr>
          <p:txBody>
            <a:bodyPr anchor="ctr"/>
            <a:lstStyle/>
            <a:p>
              <a:pPr algn="l">
                <a:lnSpc>
                  <a:spcPct val="110000"/>
                </a:lnSpc>
                <a:spcBef>
                  <a:spcPct val="20000"/>
                </a:spcBef>
                <a:buFont typeface="Wingdings" pitchFamily="2" charset="2"/>
                <a:buNone/>
                <a:defRPr/>
              </a:pPr>
              <a:endParaRPr kumimoji="0" lang="zh-CN" altLang="en-US" sz="2000" b="1">
                <a:latin typeface="Arial"/>
                <a:ea typeface="黑体" pitchFamily="2" charset="-122"/>
                <a:cs typeface="Arial"/>
              </a:endParaRPr>
            </a:p>
          </p:txBody>
        </p:sp>
        <p:grpSp>
          <p:nvGrpSpPr>
            <p:cNvPr id="7" name="组合 10"/>
            <p:cNvGrpSpPr>
              <a:grpSpLocks/>
            </p:cNvGrpSpPr>
            <p:nvPr/>
          </p:nvGrpSpPr>
          <p:grpSpPr bwMode="auto">
            <a:xfrm>
              <a:off x="1953302" y="3917731"/>
              <a:ext cx="2915231" cy="3772564"/>
              <a:chOff x="5214662" y="3582451"/>
              <a:chExt cx="2915231" cy="3772564"/>
            </a:xfrm>
          </p:grpSpPr>
          <p:sp>
            <p:nvSpPr>
              <p:cNvPr id="8" name="矩形 16"/>
              <p:cNvSpPr>
                <a:spLocks noChangeArrowheads="1"/>
              </p:cNvSpPr>
              <p:nvPr/>
            </p:nvSpPr>
            <p:spPr bwMode="auto">
              <a:xfrm>
                <a:off x="6111186" y="3582451"/>
                <a:ext cx="1012106" cy="38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10000"/>
                  </a:lnSpc>
                </a:pPr>
                <a:r>
                  <a:rPr kumimoji="0" lang="zh-CN" altLang="en-US" sz="2000">
                    <a:solidFill>
                      <a:srgbClr val="0033CC"/>
                    </a:solidFill>
                    <a:latin typeface="Arial" panose="020B0604020202020204" pitchFamily="34" charset="0"/>
                    <a:cs typeface="Arial" panose="020B0604020202020204" pitchFamily="34" charset="0"/>
                  </a:rPr>
                  <a:t>演讲之前要有充分的准备</a:t>
                </a:r>
              </a:p>
            </p:txBody>
          </p:sp>
          <p:sp>
            <p:nvSpPr>
              <p:cNvPr id="9" name="Text Box 12"/>
              <p:cNvSpPr txBox="1">
                <a:spLocks noChangeArrowheads="1"/>
              </p:cNvSpPr>
              <p:nvPr/>
            </p:nvSpPr>
            <p:spPr bwMode="auto">
              <a:xfrm>
                <a:off x="5214662" y="4227843"/>
                <a:ext cx="2915231" cy="3127172"/>
              </a:xfrm>
              <a:prstGeom prst="rect">
                <a:avLst/>
              </a:prstGeom>
              <a:noFill/>
              <a:ln w="9525">
                <a:noFill/>
                <a:miter lim="800000"/>
                <a:headEnd/>
                <a:tailEnd/>
              </a:ln>
            </p:spPr>
            <p:txBody>
              <a:bodyPr/>
              <a:lstStyle>
                <a:lvl1pPr marL="342900" indent="-342900">
                  <a:defRPr kumimoji="1" sz="2400">
                    <a:solidFill>
                      <a:schemeClr val="tx1"/>
                    </a:solidFill>
                    <a:latin typeface="Calibri" panose="020F0502020204030204" pitchFamily="34" charset="0"/>
                    <a:ea typeface="微软雅黑" panose="020B0503020204020204" pitchFamily="34" charset="-122"/>
                  </a:defRPr>
                </a:lvl1pPr>
                <a:lvl2pPr marL="808038" indent="-433388">
                  <a:defRPr kumimoji="1" sz="2400">
                    <a:solidFill>
                      <a:schemeClr val="tx1"/>
                    </a:solidFill>
                    <a:latin typeface="Calibri" panose="020F0502020204030204" pitchFamily="34" charset="0"/>
                    <a:ea typeface="微软雅黑" panose="020B0503020204020204" pitchFamily="34" charset="-122"/>
                  </a:defRPr>
                </a:lvl2pPr>
                <a:lvl3pPr marL="1250950" indent="-346075">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lvl="1" algn="l">
                  <a:lnSpc>
                    <a:spcPct val="110000"/>
                  </a:lnSpc>
                  <a:spcBef>
                    <a:spcPts val="600"/>
                  </a:spcBef>
                  <a:buFont typeface="微软雅黑" panose="020B0503020204020204" pitchFamily="34" charset="-122"/>
                  <a:buAutoNum type="circleNumDbPlain"/>
                </a:pPr>
                <a:r>
                  <a:rPr kumimoji="0" lang="zh-CN" altLang="en-US" sz="2000" dirty="0">
                    <a:latin typeface="+mn-ea"/>
                    <a:ea typeface="+mn-ea"/>
                    <a:cs typeface="Arial" panose="020B0604020202020204" pitchFamily="34" charset="0"/>
                  </a:rPr>
                  <a:t>演讲的背景：主题、听众身份、人数等</a:t>
                </a:r>
                <a:endParaRPr kumimoji="0" lang="en-US" altLang="zh-CN" sz="2000" dirty="0">
                  <a:latin typeface="+mn-ea"/>
                  <a:ea typeface="+mn-ea"/>
                  <a:cs typeface="Arial" panose="020B0604020202020204" pitchFamily="34" charset="0"/>
                </a:endParaRPr>
              </a:p>
              <a:p>
                <a:pPr lvl="1" algn="l">
                  <a:lnSpc>
                    <a:spcPct val="110000"/>
                  </a:lnSpc>
                  <a:spcBef>
                    <a:spcPts val="600"/>
                  </a:spcBef>
                  <a:buFont typeface="微软雅黑" panose="020B0503020204020204" pitchFamily="34" charset="-122"/>
                  <a:buAutoNum type="circleNumDbPlain"/>
                </a:pPr>
                <a:r>
                  <a:rPr kumimoji="0" lang="zh-CN" altLang="en-US" sz="2000" dirty="0">
                    <a:latin typeface="+mn-ea"/>
                    <a:ea typeface="+mn-ea"/>
                    <a:cs typeface="Arial" panose="020B0604020202020204" pitchFamily="34" charset="0"/>
                  </a:rPr>
                  <a:t>组织演讲材料：开门见山，充分阐释，篇末点题</a:t>
                </a:r>
                <a:endParaRPr kumimoji="0" lang="en-US" altLang="zh-CN" sz="2000" dirty="0">
                  <a:latin typeface="+mn-ea"/>
                  <a:ea typeface="+mn-ea"/>
                  <a:cs typeface="Arial" panose="020B0604020202020204" pitchFamily="34" charset="0"/>
                </a:endParaRPr>
              </a:p>
              <a:p>
                <a:pPr lvl="2" algn="l">
                  <a:lnSpc>
                    <a:spcPct val="110000"/>
                  </a:lnSpc>
                  <a:spcBef>
                    <a:spcPts val="600"/>
                  </a:spcBef>
                  <a:buClr>
                    <a:srgbClr val="FF0000"/>
                  </a:buClr>
                  <a:buFont typeface="Wingdings" panose="05000000000000000000" pitchFamily="2" charset="2"/>
                  <a:buChar char="ü"/>
                </a:pPr>
                <a:r>
                  <a:rPr kumimoji="0" lang="zh-CN" altLang="en-US" sz="1800" dirty="0">
                    <a:latin typeface="+mn-ea"/>
                    <a:ea typeface="+mn-ea"/>
                    <a:cs typeface="Arial" panose="020B0604020202020204" pitchFamily="34" charset="0"/>
                  </a:rPr>
                  <a:t>演讲要有中心主题</a:t>
                </a:r>
                <a:endParaRPr kumimoji="0" lang="en-US" altLang="zh-CN" sz="1800" dirty="0">
                  <a:latin typeface="+mn-ea"/>
                  <a:ea typeface="+mn-ea"/>
                  <a:cs typeface="Arial" panose="020B0604020202020204" pitchFamily="34" charset="0"/>
                </a:endParaRPr>
              </a:p>
              <a:p>
                <a:pPr lvl="2" algn="l">
                  <a:lnSpc>
                    <a:spcPct val="110000"/>
                  </a:lnSpc>
                  <a:spcBef>
                    <a:spcPts val="600"/>
                  </a:spcBef>
                  <a:buClr>
                    <a:srgbClr val="FF0000"/>
                  </a:buClr>
                  <a:buFont typeface="Wingdings" panose="05000000000000000000" pitchFamily="2" charset="2"/>
                  <a:buChar char="ü"/>
                </a:pPr>
                <a:r>
                  <a:rPr kumimoji="0" lang="zh-CN" altLang="en-US" sz="1800" dirty="0">
                    <a:latin typeface="+mn-ea"/>
                    <a:ea typeface="+mn-ea"/>
                    <a:cs typeface="Arial" panose="020B0604020202020204" pitchFamily="34" charset="0"/>
                  </a:rPr>
                  <a:t>要有一个简短、有力、吸引人的开头</a:t>
                </a:r>
                <a:endParaRPr kumimoji="0" lang="en-US" altLang="zh-CN" sz="1800" dirty="0">
                  <a:latin typeface="+mn-ea"/>
                  <a:ea typeface="+mn-ea"/>
                  <a:cs typeface="Arial" panose="020B0604020202020204" pitchFamily="34" charset="0"/>
                </a:endParaRPr>
              </a:p>
              <a:p>
                <a:pPr lvl="2" algn="l">
                  <a:lnSpc>
                    <a:spcPct val="110000"/>
                  </a:lnSpc>
                  <a:spcBef>
                    <a:spcPts val="600"/>
                  </a:spcBef>
                  <a:buClr>
                    <a:srgbClr val="FF0000"/>
                  </a:buClr>
                  <a:buFont typeface="Wingdings" panose="05000000000000000000" pitchFamily="2" charset="2"/>
                  <a:buChar char="ü"/>
                </a:pPr>
                <a:r>
                  <a:rPr kumimoji="0" lang="zh-CN" altLang="en-US" sz="1800" dirty="0">
                    <a:latin typeface="+mn-ea"/>
                    <a:ea typeface="+mn-ea"/>
                    <a:cs typeface="Arial" panose="020B0604020202020204" pitchFamily="34" charset="0"/>
                  </a:rPr>
                  <a:t>要在主题部分充分表达自己的思想，所有内容为中心主题服务</a:t>
                </a:r>
                <a:endParaRPr kumimoji="0" lang="en-US" altLang="zh-CN" sz="1800" dirty="0">
                  <a:latin typeface="+mn-ea"/>
                  <a:ea typeface="+mn-ea"/>
                  <a:cs typeface="Arial" panose="020B0604020202020204" pitchFamily="34" charset="0"/>
                </a:endParaRPr>
              </a:p>
              <a:p>
                <a:pPr lvl="2" algn="l">
                  <a:lnSpc>
                    <a:spcPct val="110000"/>
                  </a:lnSpc>
                  <a:spcBef>
                    <a:spcPts val="600"/>
                  </a:spcBef>
                  <a:buClr>
                    <a:srgbClr val="FF0000"/>
                  </a:buClr>
                  <a:buFont typeface="Wingdings" panose="05000000000000000000" pitchFamily="2" charset="2"/>
                  <a:buChar char="ü"/>
                </a:pPr>
                <a:r>
                  <a:rPr kumimoji="0" lang="zh-CN" altLang="en-US" sz="1800" dirty="0">
                    <a:latin typeface="+mn-ea"/>
                    <a:ea typeface="+mn-ea"/>
                    <a:cs typeface="Arial" panose="020B0604020202020204" pitchFamily="34" charset="0"/>
                  </a:rPr>
                  <a:t>结尾要有力：归纳概括、鼓励行动或唤起情感</a:t>
                </a:r>
                <a:endParaRPr kumimoji="0" lang="en-US" altLang="zh-CN" sz="1800" dirty="0">
                  <a:latin typeface="+mn-ea"/>
                  <a:ea typeface="+mn-ea"/>
                  <a:cs typeface="Arial" panose="020B0604020202020204" pitchFamily="34" charset="0"/>
                </a:endParaRPr>
              </a:p>
              <a:p>
                <a:pPr lvl="1" algn="l">
                  <a:lnSpc>
                    <a:spcPct val="110000"/>
                  </a:lnSpc>
                  <a:spcBef>
                    <a:spcPts val="600"/>
                  </a:spcBef>
                  <a:buFont typeface="微软雅黑" panose="020B0503020204020204" pitchFamily="34" charset="-122"/>
                  <a:buAutoNum type="circleNumDbPlain"/>
                </a:pPr>
                <a:r>
                  <a:rPr kumimoji="0" lang="zh-CN" altLang="en-US" sz="2000" dirty="0">
                    <a:latin typeface="+mn-ea"/>
                    <a:ea typeface="+mn-ea"/>
                    <a:cs typeface="Arial" panose="020B0604020202020204" pitchFamily="34" charset="0"/>
                  </a:rPr>
                  <a:t>制作幻灯片</a:t>
                </a:r>
                <a:endParaRPr kumimoji="0" lang="en-US" altLang="zh-CN" sz="2000" dirty="0">
                  <a:latin typeface="+mn-ea"/>
                  <a:ea typeface="+mn-ea"/>
                  <a:cs typeface="Arial" panose="020B0604020202020204" pitchFamily="34" charset="0"/>
                </a:endParaRPr>
              </a:p>
              <a:p>
                <a:pPr lvl="1" algn="l">
                  <a:lnSpc>
                    <a:spcPct val="110000"/>
                  </a:lnSpc>
                  <a:spcBef>
                    <a:spcPts val="600"/>
                  </a:spcBef>
                  <a:buFont typeface="微软雅黑" panose="020B0503020204020204" pitchFamily="34" charset="-122"/>
                  <a:buAutoNum type="circleNumDbPlain"/>
                </a:pPr>
                <a:r>
                  <a:rPr kumimoji="0" lang="zh-CN" altLang="en-US" sz="2000" dirty="0">
                    <a:latin typeface="+mn-ea"/>
                    <a:ea typeface="+mn-ea"/>
                    <a:cs typeface="Arial" panose="020B0604020202020204" pitchFamily="34" charset="0"/>
                  </a:rPr>
                  <a:t>演讲彩排：在演讲之前最好先练习，最后一分钟准备</a:t>
                </a:r>
                <a:endParaRPr kumimoji="0" lang="en-US" altLang="zh-CN" sz="2000" dirty="0">
                  <a:latin typeface="+mn-ea"/>
                  <a:ea typeface="+mn-ea"/>
                  <a:cs typeface="Arial" panose="020B0604020202020204" pitchFamily="34" charset="0"/>
                </a:endParaRPr>
              </a:p>
            </p:txBody>
          </p:sp>
          <p:cxnSp>
            <p:nvCxnSpPr>
              <p:cNvPr id="10" name="直接连接符 9"/>
              <p:cNvCxnSpPr>
                <a:cxnSpLocks noChangeShapeType="1"/>
              </p:cNvCxnSpPr>
              <p:nvPr/>
            </p:nvCxnSpPr>
            <p:spPr bwMode="auto">
              <a:xfrm>
                <a:off x="5303206" y="4092870"/>
                <a:ext cx="2734951" cy="0"/>
              </a:xfrm>
              <a:prstGeom prst="line">
                <a:avLst/>
              </a:prstGeom>
              <a:noFill/>
              <a:ln w="28575">
                <a:solidFill>
                  <a:srgbClr val="C00000"/>
                </a:solidFill>
                <a:round/>
                <a:headEnd/>
                <a:tailEnd/>
              </a:ln>
              <a:extLst>
                <a:ext uri="{909E8E84-426E-40DD-AFC4-6F175D3DCCD1}">
                  <a14:hiddenFill xmlns:a14="http://schemas.microsoft.com/office/drawing/2010/main">
                    <a:noFill/>
                  </a14:hiddenFill>
                </a:ext>
              </a:extLst>
            </p:spPr>
          </p:cxnSp>
        </p:grpSp>
      </p:grpSp>
    </p:spTree>
    <p:extLst>
      <p:ext uri="{BB962C8B-B14F-4D97-AF65-F5344CB8AC3E}">
        <p14:creationId xmlns:p14="http://schemas.microsoft.com/office/powerpoint/2010/main" val="2948887176"/>
      </p:ext>
    </p:extLst>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23655"/>
            <a:ext cx="5490610"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制作幻灯片</a:t>
            </a:r>
          </a:p>
        </p:txBody>
      </p:sp>
      <p:sp>
        <p:nvSpPr>
          <p:cNvPr id="5" name="矩形 3"/>
          <p:cNvSpPr>
            <a:spLocks noChangeArrowheads="1"/>
          </p:cNvSpPr>
          <p:nvPr/>
        </p:nvSpPr>
        <p:spPr bwMode="auto">
          <a:xfrm>
            <a:off x="521550" y="1896470"/>
            <a:ext cx="7254875"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5125" indent="-365125">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20000"/>
              </a:lnSpc>
              <a:spcBef>
                <a:spcPts val="600"/>
              </a:spcBef>
              <a:spcAft>
                <a:spcPts val="600"/>
              </a:spcAft>
            </a:pPr>
            <a:r>
              <a:rPr kumimoji="0" lang="zh-CN" altLang="en-US" sz="2000" dirty="0">
                <a:solidFill>
                  <a:srgbClr val="0033CC"/>
                </a:solidFill>
                <a:latin typeface="宋体" panose="02010600030101010101" pitchFamily="2" charset="-122"/>
                <a:ea typeface="宋体" panose="02010600030101010101" pitchFamily="2" charset="-122"/>
              </a:rPr>
              <a:t>幻灯片只是演讲的辅助工具：</a:t>
            </a:r>
            <a:endParaRPr kumimoji="0" lang="en-US" altLang="zh-CN" sz="2000" dirty="0">
              <a:solidFill>
                <a:srgbClr val="0033CC"/>
              </a:solidFill>
              <a:latin typeface="宋体" panose="02010600030101010101" pitchFamily="2" charset="-122"/>
              <a:ea typeface="宋体" panose="02010600030101010101" pitchFamily="2" charset="-122"/>
            </a:endParaRPr>
          </a:p>
          <a:p>
            <a:pPr algn="l">
              <a:lnSpc>
                <a:spcPct val="12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力求简单，每一页不超过 </a:t>
            </a:r>
            <a:r>
              <a:rPr kumimoji="0" lang="en-US" altLang="zh-CN" sz="2000" dirty="0">
                <a:latin typeface="宋体" panose="02010600030101010101" pitchFamily="2" charset="-122"/>
                <a:ea typeface="宋体" panose="02010600030101010101" pitchFamily="2" charset="-122"/>
              </a:rPr>
              <a:t>7 </a:t>
            </a:r>
            <a:r>
              <a:rPr kumimoji="0" lang="zh-CN" altLang="en-US" sz="2000" dirty="0">
                <a:latin typeface="宋体" panose="02010600030101010101" pitchFamily="2" charset="-122"/>
                <a:ea typeface="宋体" panose="02010600030101010101" pitchFamily="2" charset="-122"/>
              </a:rPr>
              <a:t>行，字号要大且清晰</a:t>
            </a:r>
            <a:endParaRPr kumimoji="0" lang="en-US" altLang="zh-CN" sz="2000" dirty="0">
              <a:latin typeface="宋体" panose="02010600030101010101" pitchFamily="2" charset="-122"/>
              <a:ea typeface="宋体" panose="02010600030101010101" pitchFamily="2" charset="-122"/>
            </a:endParaRPr>
          </a:p>
          <a:p>
            <a:pPr algn="l">
              <a:lnSpc>
                <a:spcPct val="12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一定不要照着幻灯片内容念，应该用脑“讲”</a:t>
            </a:r>
            <a:endParaRPr kumimoji="0" lang="en-US" altLang="zh-CN" sz="2000" dirty="0">
              <a:latin typeface="宋体" panose="02010600030101010101" pitchFamily="2" charset="-122"/>
              <a:ea typeface="宋体" panose="02010600030101010101" pitchFamily="2" charset="-122"/>
            </a:endParaRPr>
          </a:p>
          <a:p>
            <a:pPr algn="l">
              <a:lnSpc>
                <a:spcPct val="12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把复杂的信息内容组织得有条不紊，充分利用图形</a:t>
            </a:r>
            <a:endParaRPr kumimoji="0" lang="en-US" altLang="zh-CN" sz="2000" dirty="0">
              <a:latin typeface="宋体" panose="02010600030101010101" pitchFamily="2" charset="-122"/>
              <a:ea typeface="宋体" panose="02010600030101010101" pitchFamily="2" charset="-122"/>
            </a:endParaRPr>
          </a:p>
        </p:txBody>
      </p:sp>
      <p:sp>
        <p:nvSpPr>
          <p:cNvPr id="6" name="矩形 5"/>
          <p:cNvSpPr>
            <a:spLocks noChangeArrowheads="1"/>
          </p:cNvSpPr>
          <p:nvPr/>
        </p:nvSpPr>
        <p:spPr bwMode="auto">
          <a:xfrm>
            <a:off x="476545" y="4257083"/>
            <a:ext cx="6599237" cy="177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65125" indent="-365125">
              <a:defRPr kumimoji="1" sz="2400">
                <a:solidFill>
                  <a:schemeClr val="tx1"/>
                </a:solidFill>
                <a:latin typeface="Calibri" panose="020F0502020204030204" pitchFamily="34" charset="0"/>
                <a:ea typeface="微软雅黑" panose="020B0503020204020204" pitchFamily="34" charset="-122"/>
              </a:defRPr>
            </a:lvl1pPr>
            <a:lvl2pPr indent="-365125">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20000"/>
              </a:lnSpc>
              <a:spcBef>
                <a:spcPts val="600"/>
              </a:spcBef>
              <a:spcAft>
                <a:spcPts val="600"/>
              </a:spcAft>
            </a:pPr>
            <a:r>
              <a:rPr kumimoji="0" lang="zh-CN" altLang="en-US" sz="2000" dirty="0">
                <a:solidFill>
                  <a:srgbClr val="0033CC"/>
                </a:solidFill>
                <a:latin typeface="宋体" panose="02010600030101010101" pitchFamily="2" charset="-122"/>
                <a:ea typeface="宋体" panose="02010600030101010101" pitchFamily="2" charset="-122"/>
              </a:rPr>
              <a:t>使用演示程序或多媒体信息：</a:t>
            </a:r>
            <a:endParaRPr kumimoji="0" lang="en-US" altLang="zh-CN" sz="2000" dirty="0">
              <a:solidFill>
                <a:srgbClr val="0033CC"/>
              </a:solidFill>
              <a:latin typeface="宋体" panose="02010600030101010101" pitchFamily="2" charset="-122"/>
              <a:ea typeface="宋体" panose="02010600030101010101" pitchFamily="2" charset="-122"/>
            </a:endParaRPr>
          </a:p>
          <a:p>
            <a:pPr lvl="1" algn="l">
              <a:lnSpc>
                <a:spcPct val="11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先给人看一个比较好的演示或图片，引起人们的兴趣</a:t>
            </a:r>
            <a:endParaRPr kumimoji="0" lang="en-US" altLang="zh-CN" sz="2000" dirty="0">
              <a:latin typeface="宋体" panose="02010600030101010101" pitchFamily="2" charset="-122"/>
              <a:ea typeface="宋体" panose="02010600030101010101" pitchFamily="2" charset="-122"/>
            </a:endParaRPr>
          </a:p>
          <a:p>
            <a:pPr lvl="1" algn="l">
              <a:lnSpc>
                <a:spcPct val="11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然后给比较差的，之后越来越好</a:t>
            </a:r>
            <a:endParaRPr kumimoji="0" lang="en-US" altLang="zh-CN" sz="2000" dirty="0">
              <a:latin typeface="宋体" panose="02010600030101010101" pitchFamily="2" charset="-122"/>
              <a:ea typeface="宋体" panose="02010600030101010101" pitchFamily="2" charset="-122"/>
            </a:endParaRPr>
          </a:p>
          <a:p>
            <a:pPr lvl="1" algn="l">
              <a:lnSpc>
                <a:spcPct val="110000"/>
              </a:lnSpc>
              <a:spcBef>
                <a:spcPts val="600"/>
              </a:spcBef>
              <a:buClr>
                <a:srgbClr val="FF0000"/>
              </a:buClr>
              <a:buFont typeface="Wingdings" panose="05000000000000000000" pitchFamily="2" charset="2"/>
              <a:buChar char="ü"/>
            </a:pPr>
            <a:r>
              <a:rPr kumimoji="0" lang="zh-CN" altLang="en-US" sz="2000" dirty="0">
                <a:latin typeface="宋体" panose="02010600030101010101" pitchFamily="2" charset="-122"/>
                <a:ea typeface="宋体" panose="02010600030101010101" pitchFamily="2" charset="-122"/>
              </a:rPr>
              <a:t>最后一定给出最好的演示或图片</a:t>
            </a:r>
            <a:endParaRPr kumimoji="0" lang="en-US" altLang="zh-CN" sz="2000" dirty="0">
              <a:latin typeface="宋体" panose="02010600030101010101" pitchFamily="2" charset="-122"/>
              <a:ea typeface="宋体" panose="02010600030101010101" pitchFamily="2" charset="-122"/>
            </a:endParaRPr>
          </a:p>
        </p:txBody>
      </p:sp>
      <p:pic>
        <p:nvPicPr>
          <p:cNvPr id="7" name="Picture 2" descr="http://hiphotos.baidu.com/494875941/pic/item/33c5a4d9f0c19e7238012f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137285" y="4236191"/>
            <a:ext cx="1951037" cy="193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http://www.soppt.cn/sucai/UploadFiles_3609/201107/201107052256398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5048" y="1796952"/>
            <a:ext cx="2557462"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9880606"/>
      </p:ext>
    </p:extLst>
  </p:cSld>
  <p:clrMapOvr>
    <a:masterClrMapping/>
  </p:clrMapOvr>
  <p:transition>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68560" y="323850"/>
            <a:ext cx="91440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dirty="0">
                <a:solidFill>
                  <a:srgbClr val="0000FF"/>
                </a:solidFill>
                <a:cs typeface="Times New Roman" pitchFamily="18" charset="0"/>
              </a:rPr>
              <a:t>Software Configuration Management</a:t>
            </a:r>
          </a:p>
        </p:txBody>
      </p:sp>
      <p:sp>
        <p:nvSpPr>
          <p:cNvPr id="4" name="Rectangle 3" descr="Rectangle: Click to edit Master text styles&#10;Second level&#10;Third level&#10;Fourth level&#10;Fifth level"/>
          <p:cNvSpPr>
            <a:spLocks noChangeArrowheads="1"/>
          </p:cNvSpPr>
          <p:nvPr/>
        </p:nvSpPr>
        <p:spPr bwMode="auto">
          <a:xfrm>
            <a:off x="2097088" y="1809750"/>
            <a:ext cx="3689350" cy="179387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marL="469900" indent="-469900" algn="l" eaLnBrk="0" hangingPunct="0">
              <a:lnSpc>
                <a:spcPct val="90000"/>
              </a:lnSpc>
              <a:spcBef>
                <a:spcPts val="0"/>
              </a:spcBef>
              <a:spcAft>
                <a:spcPts val="600"/>
              </a:spcAft>
              <a:buClr>
                <a:schemeClr val="accent2"/>
              </a:buClr>
              <a:buFont typeface="Wingdings" pitchFamily="2" charset="2"/>
              <a:buNone/>
            </a:pPr>
            <a:r>
              <a:rPr lang="en-US" altLang="zh-CN" sz="2800" i="1" dirty="0">
                <a:cs typeface="Times New Roman" panose="02020603050405020304" pitchFamily="18" charset="0"/>
              </a:rPr>
              <a:t>Software Configuration</a:t>
            </a:r>
          </a:p>
          <a:p>
            <a:pPr marL="469900" indent="-469900" algn="l" eaLnBrk="0" hangingPunct="0">
              <a:lnSpc>
                <a:spcPct val="90000"/>
              </a:lnSpc>
              <a:spcBef>
                <a:spcPct val="20000"/>
              </a:spcBef>
              <a:buClr>
                <a:srgbClr val="FF0000"/>
              </a:buClr>
              <a:buFont typeface="Wingdings" pitchFamily="2" charset="2"/>
              <a:buChar char="l"/>
            </a:pPr>
            <a:r>
              <a:rPr lang="en-US" altLang="zh-CN" sz="2400" dirty="0">
                <a:solidFill>
                  <a:schemeClr val="tx1"/>
                </a:solidFill>
                <a:cs typeface="Times New Roman" panose="02020603050405020304" pitchFamily="18" charset="0"/>
              </a:rPr>
              <a:t>programs</a:t>
            </a:r>
          </a:p>
          <a:p>
            <a:pPr marL="469900" indent="-469900" algn="l" eaLnBrk="0" hangingPunct="0">
              <a:lnSpc>
                <a:spcPct val="90000"/>
              </a:lnSpc>
              <a:spcBef>
                <a:spcPct val="20000"/>
              </a:spcBef>
              <a:buClr>
                <a:srgbClr val="FF0000"/>
              </a:buClr>
              <a:buFont typeface="Wingdings" pitchFamily="2" charset="2"/>
              <a:buChar char="l"/>
            </a:pPr>
            <a:r>
              <a:rPr lang="en-US" altLang="zh-CN" sz="2400" dirty="0">
                <a:solidFill>
                  <a:schemeClr val="tx1"/>
                </a:solidFill>
                <a:cs typeface="Times New Roman" panose="02020603050405020304" pitchFamily="18" charset="0"/>
              </a:rPr>
              <a:t>documents</a:t>
            </a:r>
          </a:p>
          <a:p>
            <a:pPr marL="469900" indent="-469900" algn="l" eaLnBrk="0" hangingPunct="0">
              <a:lnSpc>
                <a:spcPct val="90000"/>
              </a:lnSpc>
              <a:spcBef>
                <a:spcPct val="20000"/>
              </a:spcBef>
              <a:buClr>
                <a:srgbClr val="FF0000"/>
              </a:buClr>
              <a:buFont typeface="Wingdings" pitchFamily="2" charset="2"/>
              <a:buChar char="l"/>
            </a:pPr>
            <a:r>
              <a:rPr lang="en-US" altLang="zh-CN" sz="2400" dirty="0">
                <a:solidFill>
                  <a:schemeClr val="tx1"/>
                </a:solidFill>
                <a:cs typeface="Times New Roman" panose="02020603050405020304" pitchFamily="18" charset="0"/>
              </a:rPr>
              <a:t>data</a:t>
            </a:r>
          </a:p>
        </p:txBody>
      </p:sp>
      <p:sp>
        <p:nvSpPr>
          <p:cNvPr id="5" name="Text Box 4"/>
          <p:cNvSpPr txBox="1">
            <a:spLocks noChangeArrowheads="1"/>
          </p:cNvSpPr>
          <p:nvPr/>
        </p:nvSpPr>
        <p:spPr bwMode="auto">
          <a:xfrm>
            <a:off x="422275" y="4362450"/>
            <a:ext cx="2836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75000"/>
              </a:lnSpc>
              <a:spcBef>
                <a:spcPct val="25000"/>
              </a:spcBef>
              <a:buClr>
                <a:schemeClr val="hlink"/>
              </a:buClr>
              <a:buSzPct val="110000"/>
              <a:buFont typeface="Wingdings" pitchFamily="2" charset="2"/>
              <a:buNone/>
            </a:pPr>
            <a:r>
              <a:rPr lang="en-US" altLang="zh-CN" sz="2400">
                <a:solidFill>
                  <a:schemeClr val="tx1"/>
                </a:solidFill>
                <a:cs typeface="Times New Roman" panose="02020603050405020304" pitchFamily="18" charset="0"/>
              </a:rPr>
              <a:t>Identification</a:t>
            </a:r>
          </a:p>
        </p:txBody>
      </p:sp>
      <p:sp>
        <p:nvSpPr>
          <p:cNvPr id="6" name="Text Box 5"/>
          <p:cNvSpPr txBox="1">
            <a:spLocks noChangeArrowheads="1"/>
          </p:cNvSpPr>
          <p:nvPr/>
        </p:nvSpPr>
        <p:spPr bwMode="auto">
          <a:xfrm>
            <a:off x="1049338" y="5343525"/>
            <a:ext cx="21256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75000"/>
              </a:lnSpc>
              <a:spcBef>
                <a:spcPct val="25000"/>
              </a:spcBef>
              <a:buClr>
                <a:schemeClr val="hlink"/>
              </a:buClr>
              <a:buSzPct val="110000"/>
              <a:buFont typeface="Wingdings" pitchFamily="2" charset="2"/>
              <a:buNone/>
            </a:pPr>
            <a:r>
              <a:rPr lang="en-US" altLang="zh-CN" sz="2400">
                <a:solidFill>
                  <a:schemeClr val="tx1"/>
                </a:solidFill>
                <a:cs typeface="Times New Roman" panose="02020603050405020304" pitchFamily="18" charset="0"/>
              </a:rPr>
              <a:t>Version Control</a:t>
            </a:r>
          </a:p>
        </p:txBody>
      </p:sp>
      <p:sp>
        <p:nvSpPr>
          <p:cNvPr id="7" name="Text Box 6"/>
          <p:cNvSpPr txBox="1">
            <a:spLocks noChangeArrowheads="1"/>
          </p:cNvSpPr>
          <p:nvPr/>
        </p:nvSpPr>
        <p:spPr bwMode="auto">
          <a:xfrm>
            <a:off x="2816805" y="5814265"/>
            <a:ext cx="28368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75000"/>
              </a:lnSpc>
              <a:spcBef>
                <a:spcPct val="25000"/>
              </a:spcBef>
              <a:buClr>
                <a:schemeClr val="hlink"/>
              </a:buClr>
              <a:buSzPct val="110000"/>
              <a:buFont typeface="Wingdings" pitchFamily="2" charset="2"/>
              <a:buNone/>
            </a:pPr>
            <a:r>
              <a:rPr lang="en-US" altLang="zh-CN" sz="2400" dirty="0">
                <a:solidFill>
                  <a:schemeClr val="tx1"/>
                </a:solidFill>
                <a:cs typeface="Times New Roman" panose="02020603050405020304" pitchFamily="18" charset="0"/>
              </a:rPr>
              <a:t>Version Change</a:t>
            </a:r>
          </a:p>
        </p:txBody>
      </p:sp>
      <p:sp>
        <p:nvSpPr>
          <p:cNvPr id="8" name="Text Box 7"/>
          <p:cNvSpPr txBox="1">
            <a:spLocks noChangeArrowheads="1"/>
          </p:cNvSpPr>
          <p:nvPr/>
        </p:nvSpPr>
        <p:spPr bwMode="auto">
          <a:xfrm>
            <a:off x="4842030" y="5275263"/>
            <a:ext cx="2836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75000"/>
              </a:lnSpc>
              <a:spcBef>
                <a:spcPct val="25000"/>
              </a:spcBef>
              <a:buClr>
                <a:schemeClr val="hlink"/>
              </a:buClr>
              <a:buSzPct val="110000"/>
              <a:buFont typeface="Wingdings" pitchFamily="2" charset="2"/>
              <a:buNone/>
            </a:pPr>
            <a:r>
              <a:rPr lang="en-US" altLang="zh-CN" sz="2400" dirty="0">
                <a:solidFill>
                  <a:schemeClr val="tx1"/>
                </a:solidFill>
                <a:cs typeface="Times New Roman" panose="02020603050405020304" pitchFamily="18" charset="0"/>
              </a:rPr>
              <a:t>Auditing Reporting</a:t>
            </a:r>
          </a:p>
        </p:txBody>
      </p:sp>
      <p:sp>
        <p:nvSpPr>
          <p:cNvPr id="9" name="Text Box 8"/>
          <p:cNvSpPr txBox="1">
            <a:spLocks noChangeArrowheads="1"/>
          </p:cNvSpPr>
          <p:nvPr/>
        </p:nvSpPr>
        <p:spPr bwMode="auto">
          <a:xfrm>
            <a:off x="5967155" y="4457700"/>
            <a:ext cx="25146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75000"/>
              </a:lnSpc>
              <a:spcBef>
                <a:spcPct val="25000"/>
              </a:spcBef>
              <a:buClr>
                <a:schemeClr val="hlink"/>
              </a:buClr>
              <a:buSzPct val="110000"/>
              <a:buFont typeface="Wingdings" pitchFamily="2" charset="2"/>
              <a:buNone/>
            </a:pPr>
            <a:r>
              <a:rPr lang="zh-CN" altLang="en-US" sz="2400" dirty="0">
                <a:solidFill>
                  <a:schemeClr val="tx1"/>
                </a:solidFill>
                <a:cs typeface="Times New Roman" panose="02020603050405020304" pitchFamily="18" charset="0"/>
              </a:rPr>
              <a:t>“</a:t>
            </a:r>
            <a:r>
              <a:rPr lang="en-US" altLang="zh-CN" sz="2400" dirty="0">
                <a:solidFill>
                  <a:schemeClr val="tx1"/>
                </a:solidFill>
                <a:cs typeface="Times New Roman" panose="02020603050405020304" pitchFamily="18" charset="0"/>
              </a:rPr>
              <a:t>Make” Facility</a:t>
            </a:r>
          </a:p>
        </p:txBody>
      </p:sp>
      <p:sp>
        <p:nvSpPr>
          <p:cNvPr id="10" name="Line 9"/>
          <p:cNvSpPr>
            <a:spLocks noChangeShapeType="1"/>
          </p:cNvSpPr>
          <p:nvPr/>
        </p:nvSpPr>
        <p:spPr bwMode="auto">
          <a:xfrm flipV="1">
            <a:off x="1643063" y="3603624"/>
            <a:ext cx="1260475" cy="739775"/>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zh-CN" altLang="en-US">
              <a:latin typeface="Times New Roman" panose="02020603050405020304" pitchFamily="18" charset="0"/>
              <a:cs typeface="Times New Roman" panose="02020603050405020304" pitchFamily="18" charset="0"/>
            </a:endParaRPr>
          </a:p>
        </p:txBody>
      </p:sp>
      <p:sp>
        <p:nvSpPr>
          <p:cNvPr id="11" name="Line 10"/>
          <p:cNvSpPr>
            <a:spLocks noChangeShapeType="1"/>
          </p:cNvSpPr>
          <p:nvPr/>
        </p:nvSpPr>
        <p:spPr bwMode="auto">
          <a:xfrm flipV="1">
            <a:off x="2395538" y="3614235"/>
            <a:ext cx="1117600" cy="1704975"/>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zh-CN" altLang="en-US">
              <a:latin typeface="Times New Roman" panose="02020603050405020304" pitchFamily="18" charset="0"/>
              <a:cs typeface="Times New Roman" panose="02020603050405020304" pitchFamily="18" charset="0"/>
            </a:endParaRPr>
          </a:p>
        </p:txBody>
      </p:sp>
      <p:sp>
        <p:nvSpPr>
          <p:cNvPr id="12" name="Line 11"/>
          <p:cNvSpPr>
            <a:spLocks noChangeShapeType="1"/>
          </p:cNvSpPr>
          <p:nvPr/>
        </p:nvSpPr>
        <p:spPr bwMode="auto">
          <a:xfrm flipV="1">
            <a:off x="4114800" y="3650232"/>
            <a:ext cx="0" cy="1984013"/>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zh-CN" altLang="en-US">
              <a:latin typeface="Times New Roman" panose="02020603050405020304" pitchFamily="18" charset="0"/>
              <a:cs typeface="Times New Roman" panose="02020603050405020304" pitchFamily="18" charset="0"/>
            </a:endParaRPr>
          </a:p>
        </p:txBody>
      </p:sp>
      <p:sp>
        <p:nvSpPr>
          <p:cNvPr id="13" name="Line 12"/>
          <p:cNvSpPr>
            <a:spLocks noChangeShapeType="1"/>
          </p:cNvSpPr>
          <p:nvPr/>
        </p:nvSpPr>
        <p:spPr bwMode="auto">
          <a:xfrm flipH="1" flipV="1">
            <a:off x="4708113" y="3617886"/>
            <a:ext cx="989012" cy="1611314"/>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zh-CN" altLang="en-US">
              <a:latin typeface="Times New Roman" panose="02020603050405020304" pitchFamily="18" charset="0"/>
              <a:cs typeface="Times New Roman" panose="02020603050405020304" pitchFamily="18" charset="0"/>
            </a:endParaRPr>
          </a:p>
        </p:txBody>
      </p:sp>
      <p:sp>
        <p:nvSpPr>
          <p:cNvPr id="14" name="Line 13"/>
          <p:cNvSpPr>
            <a:spLocks noChangeShapeType="1"/>
          </p:cNvSpPr>
          <p:nvPr/>
        </p:nvSpPr>
        <p:spPr bwMode="auto">
          <a:xfrm flipH="1" flipV="1">
            <a:off x="5176044" y="3603624"/>
            <a:ext cx="1620044" cy="801688"/>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a:lstStyle/>
          <a:p>
            <a:endParaRPr lang="zh-CN" altLang="en-US">
              <a:latin typeface="Times New Roman" panose="02020603050405020304" pitchFamily="18" charset="0"/>
              <a:cs typeface="Times New Roman" panose="02020603050405020304" pitchFamily="18" charset="0"/>
            </a:endParaRPr>
          </a:p>
        </p:txBody>
      </p:sp>
      <p:pic>
        <p:nvPicPr>
          <p:cNvPr id="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393" y="1631879"/>
            <a:ext cx="2439077" cy="2292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7359253"/>
      </p:ext>
    </p:extLst>
  </p:cSld>
  <p:clrMapOvr>
    <a:masterClrMapping/>
  </p:clrMapOvr>
  <p:transition>
    <p:pull/>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572870" y="358775"/>
            <a:ext cx="8229600" cy="68580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pPr>
              <a:defRPr/>
            </a:pPr>
            <a:r>
              <a:rPr lang="zh-CN" altLang="en-US" sz="4000" dirty="0">
                <a:solidFill>
                  <a:srgbClr val="0000FF"/>
                </a:solidFill>
                <a:latin typeface="黑体" pitchFamily="49" charset="-122"/>
                <a:ea typeface="黑体" pitchFamily="49" charset="-122"/>
                <a:cs typeface="Times New Roman" pitchFamily="18" charset="0"/>
              </a:rPr>
              <a:t>软件配置管理 </a:t>
            </a:r>
          </a:p>
        </p:txBody>
      </p:sp>
      <p:sp>
        <p:nvSpPr>
          <p:cNvPr id="4" name="Rectangle 3"/>
          <p:cNvSpPr txBox="1">
            <a:spLocks noChangeArrowheads="1"/>
          </p:cNvSpPr>
          <p:nvPr/>
        </p:nvSpPr>
        <p:spPr>
          <a:xfrm>
            <a:off x="547211" y="1718810"/>
            <a:ext cx="8255260" cy="4957917"/>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a:lnSpc>
                <a:spcPct val="130000"/>
              </a:lnSpc>
            </a:pPr>
            <a:r>
              <a:rPr lang="zh-CN" altLang="en-US" sz="2800" kern="0" dirty="0"/>
              <a:t>对软件产品进行标识、组织、存储、更改和发放，记录报告其状态，验证软件产品的正确性和一致性，并对上述工作的审计的过程。</a:t>
            </a:r>
          </a:p>
          <a:p>
            <a:pPr lvl="1">
              <a:lnSpc>
                <a:spcPct val="130000"/>
              </a:lnSpc>
              <a:buFont typeface="Wingdings" panose="05000000000000000000" pitchFamily="2" charset="2"/>
              <a:buChar char="ü"/>
            </a:pPr>
            <a:r>
              <a:rPr lang="zh-CN" altLang="en-US" sz="2400" kern="0" dirty="0">
                <a:latin typeface="宋体" panose="02010600030101010101" pitchFamily="2" charset="-122"/>
                <a:ea typeface="宋体" panose="02010600030101010101" pitchFamily="2" charset="-122"/>
              </a:rPr>
              <a:t>如何标识软件产品</a:t>
            </a:r>
          </a:p>
          <a:p>
            <a:pPr lvl="1">
              <a:lnSpc>
                <a:spcPct val="130000"/>
              </a:lnSpc>
              <a:buFont typeface="Wingdings" panose="05000000000000000000" pitchFamily="2" charset="2"/>
              <a:buChar char="ü"/>
            </a:pPr>
            <a:r>
              <a:rPr lang="zh-CN" altLang="en-US" sz="2400" kern="0" dirty="0">
                <a:latin typeface="宋体" panose="02010600030101010101" pitchFamily="2" charset="-122"/>
                <a:ea typeface="宋体" panose="02010600030101010101" pitchFamily="2" charset="-122"/>
              </a:rPr>
              <a:t>如何描述软件产品？</a:t>
            </a:r>
          </a:p>
          <a:p>
            <a:pPr lvl="1">
              <a:lnSpc>
                <a:spcPct val="130000"/>
              </a:lnSpc>
              <a:buFont typeface="Wingdings" panose="05000000000000000000" pitchFamily="2" charset="2"/>
              <a:buChar char="ü"/>
            </a:pPr>
            <a:r>
              <a:rPr lang="zh-CN" altLang="en-US" sz="2400" kern="0" dirty="0">
                <a:latin typeface="宋体" panose="02010600030101010101" pitchFamily="2" charset="-122"/>
                <a:ea typeface="宋体" panose="02010600030101010101" pitchFamily="2" charset="-122"/>
              </a:rPr>
              <a:t>如何对其软件产品的版本进行控制？</a:t>
            </a:r>
          </a:p>
          <a:p>
            <a:pPr lvl="1">
              <a:lnSpc>
                <a:spcPct val="130000"/>
              </a:lnSpc>
              <a:buFont typeface="Wingdings" panose="05000000000000000000" pitchFamily="2" charset="2"/>
              <a:buChar char="ü"/>
            </a:pPr>
            <a:r>
              <a:rPr lang="zh-CN" altLang="en-US" sz="2400" kern="0" dirty="0">
                <a:latin typeface="宋体" panose="02010600030101010101" pitchFamily="2" charset="-122"/>
                <a:ea typeface="宋体" panose="02010600030101010101" pitchFamily="2" charset="-122"/>
              </a:rPr>
              <a:t>如何控制软件产品的变更？</a:t>
            </a:r>
          </a:p>
          <a:p>
            <a:pPr lvl="1">
              <a:lnSpc>
                <a:spcPct val="130000"/>
              </a:lnSpc>
              <a:buFont typeface="Wingdings" panose="05000000000000000000" pitchFamily="2" charset="2"/>
              <a:buChar char="ü"/>
            </a:pPr>
            <a:r>
              <a:rPr lang="zh-CN" altLang="en-US" sz="2400" kern="0" dirty="0">
                <a:latin typeface="宋体" panose="02010600030101010101" pitchFamily="2" charset="-122"/>
                <a:ea typeface="宋体" panose="02010600030101010101" pitchFamily="2" charset="-122"/>
              </a:rPr>
              <a:t>如何制定软件配置计划？</a:t>
            </a:r>
          </a:p>
          <a:p>
            <a:pPr lvl="1">
              <a:lnSpc>
                <a:spcPct val="130000"/>
              </a:lnSpc>
              <a:buFont typeface="Wingdings" panose="05000000000000000000" pitchFamily="2" charset="2"/>
              <a:buChar char="ü"/>
            </a:pPr>
            <a:r>
              <a:rPr lang="zh-CN" altLang="en-US" sz="2400" kern="0" dirty="0">
                <a:latin typeface="宋体" panose="02010600030101010101" pitchFamily="2" charset="-122"/>
                <a:ea typeface="宋体" panose="02010600030101010101" pitchFamily="2" charset="-122"/>
              </a:rPr>
              <a:t>如何利用工具支持软件配置活动……</a:t>
            </a:r>
          </a:p>
        </p:txBody>
      </p:sp>
    </p:spTree>
    <p:extLst>
      <p:ext uri="{BB962C8B-B14F-4D97-AF65-F5344CB8AC3E}">
        <p14:creationId xmlns:p14="http://schemas.microsoft.com/office/powerpoint/2010/main" val="1687071301"/>
      </p:ext>
    </p:extLst>
  </p:cSld>
  <p:clrMapOvr>
    <a:masterClrMapping/>
  </p:clrMapOvr>
  <p:transition>
    <p:pull/>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656565" y="4959170"/>
            <a:ext cx="828092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0" hangingPunct="0">
              <a:lnSpc>
                <a:spcPct val="145000"/>
              </a:lnSpc>
              <a:buClr>
                <a:srgbClr val="FF0000"/>
              </a:buClr>
            </a:pPr>
            <a:r>
              <a:rPr lang="zh-CN" altLang="en-US" sz="2400" dirty="0">
                <a:solidFill>
                  <a:schemeClr val="tx1"/>
                </a:solidFill>
                <a:latin typeface="+mn-ea"/>
                <a:ea typeface="+mn-ea"/>
              </a:rPr>
              <a:t>为了开发出高质量的软件产品，软件开发人员不仅要努力保证每个软件配置项正确，而且必须保证一个软件的所有配置项是完全一致的。</a:t>
            </a:r>
          </a:p>
        </p:txBody>
      </p:sp>
      <p:sp>
        <p:nvSpPr>
          <p:cNvPr id="33795" name="Rectangle 5"/>
          <p:cNvSpPr>
            <a:spLocks noChangeArrowheads="1"/>
          </p:cNvSpPr>
          <p:nvPr/>
        </p:nvSpPr>
        <p:spPr bwMode="auto">
          <a:xfrm>
            <a:off x="611560" y="368660"/>
            <a:ext cx="27320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4000" dirty="0">
                <a:solidFill>
                  <a:srgbClr val="0000FF"/>
                </a:solidFill>
                <a:latin typeface="黑体" pitchFamily="49" charset="-122"/>
                <a:ea typeface="黑体" pitchFamily="49" charset="-122"/>
                <a:cs typeface="Times New Roman" pitchFamily="18" charset="0"/>
              </a:rPr>
              <a:t>软件配置项</a:t>
            </a:r>
          </a:p>
        </p:txBody>
      </p:sp>
      <p:sp>
        <p:nvSpPr>
          <p:cNvPr id="4" name="矩形 3"/>
          <p:cNvSpPr>
            <a:spLocks noChangeArrowheads="1"/>
          </p:cNvSpPr>
          <p:nvPr/>
        </p:nvSpPr>
        <p:spPr bwMode="auto">
          <a:xfrm>
            <a:off x="521550" y="1628800"/>
            <a:ext cx="837093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39738" indent="-439738">
              <a:defRPr kumimoji="1">
                <a:solidFill>
                  <a:schemeClr val="tx1"/>
                </a:solidFill>
                <a:latin typeface="Calibri" panose="020F0502020204030204" pitchFamily="34" charset="0"/>
                <a:ea typeface="微软雅黑" panose="020B0503020204020204" pitchFamily="34" charset="-122"/>
              </a:defRPr>
            </a:lvl1pPr>
            <a:lvl2pPr marL="742950" indent="-285750">
              <a:defRPr kumimoji="1">
                <a:solidFill>
                  <a:schemeClr val="tx1"/>
                </a:solidFill>
                <a:latin typeface="Calibri" panose="020F0502020204030204" pitchFamily="34" charset="0"/>
                <a:ea typeface="微软雅黑" panose="020B0503020204020204" pitchFamily="34" charset="-122"/>
              </a:defRPr>
            </a:lvl2pPr>
            <a:lvl3pPr marL="1143000" indent="-228600">
              <a:defRPr kumimoji="1">
                <a:solidFill>
                  <a:schemeClr val="tx1"/>
                </a:solidFill>
                <a:latin typeface="Calibri" panose="020F0502020204030204" pitchFamily="34" charset="0"/>
                <a:ea typeface="微软雅黑" panose="020B0503020204020204" pitchFamily="34" charset="-122"/>
              </a:defRPr>
            </a:lvl3pPr>
            <a:lvl4pPr marL="1600200" indent="-228600">
              <a:defRPr kumimoji="1">
                <a:solidFill>
                  <a:schemeClr val="tx1"/>
                </a:solidFill>
                <a:latin typeface="Calibri" panose="020F0502020204030204" pitchFamily="34" charset="0"/>
                <a:ea typeface="微软雅黑" panose="020B0503020204020204" pitchFamily="34" charset="-122"/>
              </a:defRPr>
            </a:lvl4pPr>
            <a:lvl5pPr marL="2057400" indent="-228600">
              <a:defRPr kumimoji="1">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9pPr>
          </a:lstStyle>
          <a:p>
            <a:pPr marL="457200" indent="-457200" algn="l">
              <a:lnSpc>
                <a:spcPct val="150000"/>
              </a:lnSpc>
              <a:buClr>
                <a:srgbClr val="FF0000"/>
              </a:buClr>
              <a:buFont typeface="Wingdings" panose="05000000000000000000" pitchFamily="2" charset="2"/>
              <a:buChar char="p"/>
            </a:pPr>
            <a:r>
              <a:rPr lang="zh-CN" altLang="en-US" sz="2400" dirty="0">
                <a:solidFill>
                  <a:srgbClr val="FF0000"/>
                </a:solidFill>
                <a:latin typeface="+mn-ea"/>
                <a:ea typeface="+mn-ea"/>
              </a:rPr>
              <a:t>软件配置项</a:t>
            </a:r>
            <a:r>
              <a:rPr lang="zh-CN" altLang="en-US" sz="2400" dirty="0">
                <a:latin typeface="+mn-ea"/>
                <a:ea typeface="+mn-ea"/>
              </a:rPr>
              <a:t>（</a:t>
            </a:r>
            <a:r>
              <a:rPr lang="en-US" altLang="zh-CN" sz="2400" dirty="0">
                <a:latin typeface="+mn-ea"/>
                <a:ea typeface="+mn-ea"/>
              </a:rPr>
              <a:t>Software Configuration Item</a:t>
            </a:r>
            <a:r>
              <a:rPr lang="zh-CN" altLang="en-US" sz="2400" dirty="0">
                <a:latin typeface="+mn-ea"/>
                <a:ea typeface="+mn-ea"/>
              </a:rPr>
              <a:t>，简称</a:t>
            </a:r>
            <a:r>
              <a:rPr lang="en-US" altLang="zh-CN" sz="2400" dirty="0">
                <a:latin typeface="+mn-ea"/>
                <a:ea typeface="+mn-ea"/>
              </a:rPr>
              <a:t>SCI</a:t>
            </a:r>
            <a:r>
              <a:rPr lang="zh-CN" altLang="en-US" sz="2400" dirty="0">
                <a:latin typeface="+mn-ea"/>
                <a:ea typeface="+mn-ea"/>
              </a:rPr>
              <a:t>）是为了配置管理而作为单独实体处理的一个工作产品或软件。</a:t>
            </a:r>
            <a:endParaRPr lang="en-US" altLang="zh-CN" sz="2400" dirty="0">
              <a:latin typeface="+mn-ea"/>
              <a:ea typeface="+mn-ea"/>
            </a:endParaRPr>
          </a:p>
          <a:p>
            <a:pPr marL="800100" lvl="1" indent="-342900" algn="l" eaLnBrk="0" hangingPunct="0">
              <a:lnSpc>
                <a:spcPct val="145000"/>
              </a:lnSpc>
              <a:buClr>
                <a:srgbClr val="FF0000"/>
              </a:buClr>
              <a:buFont typeface="Wingdings" panose="05000000000000000000" pitchFamily="2" charset="2"/>
              <a:buChar char="l"/>
            </a:pPr>
            <a:r>
              <a:rPr lang="zh-CN" altLang="en-US" sz="2000" dirty="0">
                <a:latin typeface="+mn-ea"/>
                <a:ea typeface="+mn-ea"/>
              </a:rPr>
              <a:t> 计算机程序（源代码和可执行程序）； </a:t>
            </a:r>
          </a:p>
          <a:p>
            <a:pPr marL="800100" lvl="1" indent="-342900" algn="l" eaLnBrk="0" hangingPunct="0">
              <a:lnSpc>
                <a:spcPct val="145000"/>
              </a:lnSpc>
              <a:buClr>
                <a:srgbClr val="FF0000"/>
              </a:buClr>
              <a:buFont typeface="Wingdings" panose="05000000000000000000" pitchFamily="2" charset="2"/>
              <a:buChar char="l"/>
            </a:pPr>
            <a:r>
              <a:rPr lang="en-US" altLang="zh-CN" sz="2000" dirty="0">
                <a:latin typeface="+mn-ea"/>
                <a:ea typeface="+mn-ea"/>
              </a:rPr>
              <a:t> </a:t>
            </a:r>
            <a:r>
              <a:rPr lang="zh-CN" altLang="en-US" sz="2000" dirty="0">
                <a:latin typeface="+mn-ea"/>
                <a:ea typeface="+mn-ea"/>
              </a:rPr>
              <a:t>描述计算机程序的文档（供技术人员、用户使用）； </a:t>
            </a:r>
          </a:p>
          <a:p>
            <a:pPr marL="800100" lvl="1" indent="-342900" algn="l" eaLnBrk="0" hangingPunct="0">
              <a:lnSpc>
                <a:spcPct val="145000"/>
              </a:lnSpc>
              <a:buClr>
                <a:srgbClr val="FF0000"/>
              </a:buClr>
              <a:buFont typeface="Wingdings" panose="05000000000000000000" pitchFamily="2" charset="2"/>
              <a:buChar char="l"/>
            </a:pPr>
            <a:r>
              <a:rPr lang="en-US" altLang="zh-CN" sz="2000" dirty="0">
                <a:latin typeface="+mn-ea"/>
                <a:ea typeface="+mn-ea"/>
              </a:rPr>
              <a:t> </a:t>
            </a:r>
            <a:r>
              <a:rPr lang="zh-CN" altLang="en-US" sz="2000" dirty="0">
                <a:latin typeface="+mn-ea"/>
                <a:ea typeface="+mn-ea"/>
              </a:rPr>
              <a:t>数据（程序内包含的、或在程序外的）。</a:t>
            </a:r>
            <a:endParaRPr lang="en-US" altLang="zh-CN" sz="2000" dirty="0">
              <a:latin typeface="+mn-ea"/>
              <a:ea typeface="+mn-ea"/>
            </a:endParaRPr>
          </a:p>
        </p:txBody>
      </p:sp>
    </p:spTree>
  </p:cSld>
  <p:clrMapOvr>
    <a:masterClrMapping/>
  </p:clrMapOvr>
  <p:transition>
    <p:pull/>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421990"/>
            <a:ext cx="724580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itchFamily="49" charset="-122"/>
                <a:ea typeface="黑体" pitchFamily="49" charset="-122"/>
                <a:cs typeface="Times New Roman" pitchFamily="18" charset="0"/>
              </a:rPr>
              <a:t>软件配置管理</a:t>
            </a:r>
          </a:p>
        </p:txBody>
      </p:sp>
      <p:sp>
        <p:nvSpPr>
          <p:cNvPr id="4" name="矩形 3"/>
          <p:cNvSpPr>
            <a:spLocks noChangeArrowheads="1"/>
          </p:cNvSpPr>
          <p:nvPr/>
        </p:nvSpPr>
        <p:spPr bwMode="auto">
          <a:xfrm>
            <a:off x="566555" y="1900432"/>
            <a:ext cx="8577445"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39738" indent="-439738">
              <a:defRPr kumimoji="1">
                <a:solidFill>
                  <a:schemeClr val="tx1"/>
                </a:solidFill>
                <a:latin typeface="Calibri" panose="020F0502020204030204" pitchFamily="34" charset="0"/>
                <a:ea typeface="微软雅黑" panose="020B0503020204020204" pitchFamily="34" charset="-122"/>
              </a:defRPr>
            </a:lvl1pPr>
            <a:lvl2pPr marL="896938" indent="-439738">
              <a:defRPr kumimoji="1">
                <a:solidFill>
                  <a:schemeClr val="tx1"/>
                </a:solidFill>
                <a:latin typeface="Calibri" panose="020F0502020204030204" pitchFamily="34" charset="0"/>
                <a:ea typeface="微软雅黑" panose="020B0503020204020204" pitchFamily="34" charset="-122"/>
              </a:defRPr>
            </a:lvl2pPr>
            <a:lvl3pPr marL="1143000" indent="-228600">
              <a:defRPr kumimoji="1">
                <a:solidFill>
                  <a:schemeClr val="tx1"/>
                </a:solidFill>
                <a:latin typeface="Calibri" panose="020F0502020204030204" pitchFamily="34" charset="0"/>
                <a:ea typeface="微软雅黑" panose="020B0503020204020204" pitchFamily="34" charset="-122"/>
              </a:defRPr>
            </a:lvl3pPr>
            <a:lvl4pPr marL="1600200" indent="-228600">
              <a:defRPr kumimoji="1">
                <a:solidFill>
                  <a:schemeClr val="tx1"/>
                </a:solidFill>
                <a:latin typeface="Calibri" panose="020F0502020204030204" pitchFamily="34" charset="0"/>
                <a:ea typeface="微软雅黑" panose="020B0503020204020204" pitchFamily="34" charset="-122"/>
              </a:defRPr>
            </a:lvl4pPr>
            <a:lvl5pPr marL="2057400" indent="-228600">
              <a:defRPr kumimoji="1">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9pPr>
          </a:lstStyle>
          <a:p>
            <a:pPr algn="l">
              <a:lnSpc>
                <a:spcPct val="150000"/>
              </a:lnSpc>
              <a:buClr>
                <a:srgbClr val="FF0000"/>
              </a:buClr>
              <a:buFont typeface="Wingdings" panose="05000000000000000000" pitchFamily="2" charset="2"/>
              <a:buChar char="p"/>
            </a:pPr>
            <a:r>
              <a:rPr kumimoji="0" lang="en-US" altLang="zh-CN" sz="2400" dirty="0">
                <a:latin typeface="+mn-ea"/>
                <a:ea typeface="+mn-ea"/>
              </a:rPr>
              <a:t>SCI</a:t>
            </a:r>
            <a:r>
              <a:rPr kumimoji="0" lang="zh-CN" altLang="en-US" sz="2400" dirty="0">
                <a:latin typeface="+mn-ea"/>
                <a:ea typeface="+mn-ea"/>
              </a:rPr>
              <a:t>属性</a:t>
            </a:r>
            <a:endParaRPr kumimoji="0" lang="en-US" altLang="zh-CN" sz="2400" dirty="0">
              <a:latin typeface="+mn-ea"/>
              <a:ea typeface="+mn-ea"/>
            </a:endParaRPr>
          </a:p>
          <a:p>
            <a:pPr lvl="1" algn="l">
              <a:lnSpc>
                <a:spcPct val="150000"/>
              </a:lnSpc>
              <a:buFont typeface="Wingdings" panose="05000000000000000000" pitchFamily="2" charset="2"/>
              <a:buChar char="n"/>
            </a:pPr>
            <a:r>
              <a:rPr kumimoji="0" lang="zh-CN" altLang="en-US" sz="2000" dirty="0">
                <a:latin typeface="+mn-ea"/>
                <a:ea typeface="+mn-ea"/>
              </a:rPr>
              <a:t>名称、标识符、状态、版本、作者、日期等</a:t>
            </a:r>
            <a:endParaRPr kumimoji="0" lang="en-US" altLang="zh-CN" sz="2000" dirty="0">
              <a:latin typeface="+mn-ea"/>
              <a:ea typeface="+mn-ea"/>
            </a:endParaRPr>
          </a:p>
          <a:p>
            <a:pPr algn="l">
              <a:lnSpc>
                <a:spcPct val="150000"/>
              </a:lnSpc>
              <a:buClr>
                <a:srgbClr val="FF0000"/>
              </a:buClr>
              <a:buFont typeface="Wingdings" panose="05000000000000000000" pitchFamily="2" charset="2"/>
              <a:buChar char="p"/>
            </a:pPr>
            <a:r>
              <a:rPr kumimoji="0" lang="en-US" altLang="zh-CN" sz="2400" dirty="0">
                <a:latin typeface="+mn-ea"/>
                <a:ea typeface="+mn-ea"/>
              </a:rPr>
              <a:t>SCI</a:t>
            </a:r>
            <a:r>
              <a:rPr kumimoji="0" lang="zh-CN" altLang="en-US" sz="2400" dirty="0">
                <a:latin typeface="+mn-ea"/>
                <a:ea typeface="+mn-ea"/>
              </a:rPr>
              <a:t>状态</a:t>
            </a:r>
            <a:endParaRPr kumimoji="0" lang="en-US" altLang="zh-CN" sz="2400" dirty="0">
              <a:latin typeface="+mn-ea"/>
              <a:ea typeface="+mn-ea"/>
            </a:endParaRPr>
          </a:p>
          <a:p>
            <a:pPr lvl="1" algn="l">
              <a:lnSpc>
                <a:spcPct val="150000"/>
              </a:lnSpc>
              <a:buFont typeface="Wingdings" panose="05000000000000000000" pitchFamily="2" charset="2"/>
              <a:buChar char="n"/>
            </a:pPr>
            <a:r>
              <a:rPr kumimoji="0" lang="zh-CN" altLang="en-US" sz="2000" dirty="0">
                <a:latin typeface="+mn-ea"/>
                <a:ea typeface="+mn-ea"/>
              </a:rPr>
              <a:t>草稿</a:t>
            </a:r>
            <a:r>
              <a:rPr kumimoji="0" lang="en-US" altLang="zh-CN" sz="2000" dirty="0">
                <a:latin typeface="+mn-ea"/>
                <a:ea typeface="+mn-ea"/>
              </a:rPr>
              <a:t>(Draft)</a:t>
            </a:r>
            <a:r>
              <a:rPr kumimoji="0" lang="zh-CN" altLang="en-US" sz="2000" dirty="0">
                <a:latin typeface="+mn-ea"/>
                <a:ea typeface="+mn-ea"/>
              </a:rPr>
              <a:t>，正式发布</a:t>
            </a:r>
            <a:r>
              <a:rPr kumimoji="0" lang="en-US" altLang="zh-CN" sz="2000" dirty="0">
                <a:latin typeface="+mn-ea"/>
                <a:ea typeface="+mn-ea"/>
              </a:rPr>
              <a:t>(Released)</a:t>
            </a:r>
            <a:r>
              <a:rPr kumimoji="0" lang="zh-CN" altLang="en-US" sz="2000" dirty="0">
                <a:latin typeface="+mn-ea"/>
                <a:ea typeface="+mn-ea"/>
              </a:rPr>
              <a:t>，变化</a:t>
            </a:r>
            <a:r>
              <a:rPr kumimoji="0" lang="en-US" altLang="zh-CN" sz="2000" dirty="0">
                <a:latin typeface="+mn-ea"/>
                <a:ea typeface="+mn-ea"/>
              </a:rPr>
              <a:t>(Changing)</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255" y="4143570"/>
            <a:ext cx="8493125"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4826870"/>
      </p:ext>
    </p:extLst>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3"/>
          <p:cNvGrpSpPr>
            <a:grpSpLocks/>
          </p:cNvGrpSpPr>
          <p:nvPr/>
        </p:nvGrpSpPr>
        <p:grpSpPr bwMode="auto">
          <a:xfrm>
            <a:off x="2714089" y="3100013"/>
            <a:ext cx="4068996" cy="2126966"/>
            <a:chOff x="1931" y="1567"/>
            <a:chExt cx="1701" cy="1272"/>
          </a:xfrm>
        </p:grpSpPr>
        <p:sp>
          <p:nvSpPr>
            <p:cNvPr id="6" name="Rectangle 24"/>
            <p:cNvSpPr>
              <a:spLocks noChangeArrowheads="1"/>
            </p:cNvSpPr>
            <p:nvPr/>
          </p:nvSpPr>
          <p:spPr bwMode="auto">
            <a:xfrm>
              <a:off x="1931" y="1567"/>
              <a:ext cx="1701" cy="1272"/>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600"/>
            </a:p>
          </p:txBody>
        </p:sp>
        <p:sp>
          <p:nvSpPr>
            <p:cNvPr id="7" name="Rectangle 26"/>
            <p:cNvSpPr>
              <a:spLocks noChangeArrowheads="1"/>
            </p:cNvSpPr>
            <p:nvPr/>
          </p:nvSpPr>
          <p:spPr bwMode="auto">
            <a:xfrm>
              <a:off x="2250" y="2392"/>
              <a:ext cx="572" cy="213"/>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Development</a:t>
              </a:r>
            </a:p>
          </p:txBody>
        </p:sp>
        <p:sp>
          <p:nvSpPr>
            <p:cNvPr id="8" name="Rectangle 28"/>
            <p:cNvSpPr>
              <a:spLocks noChangeArrowheads="1"/>
            </p:cNvSpPr>
            <p:nvPr/>
          </p:nvSpPr>
          <p:spPr bwMode="auto">
            <a:xfrm>
              <a:off x="2892" y="1987"/>
              <a:ext cx="355" cy="215"/>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Testing</a:t>
              </a:r>
            </a:p>
          </p:txBody>
        </p:sp>
        <p:sp>
          <p:nvSpPr>
            <p:cNvPr id="9" name="Rectangle 29"/>
            <p:cNvSpPr>
              <a:spLocks noChangeArrowheads="1"/>
            </p:cNvSpPr>
            <p:nvPr/>
          </p:nvSpPr>
          <p:spPr bwMode="auto">
            <a:xfrm>
              <a:off x="1967" y="1789"/>
              <a:ext cx="798"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spcBef>
                  <a:spcPct val="50000"/>
                </a:spcBef>
              </a:pPr>
              <a:r>
                <a:rPr kumimoji="0" lang="en-US" altLang="zh-CN" sz="2000" b="1">
                  <a:ea typeface="宋体" panose="02010600030101010101" pitchFamily="2" charset="-122"/>
                </a:rPr>
                <a:t>Project Team</a:t>
              </a:r>
            </a:p>
          </p:txBody>
        </p:sp>
      </p:grpSp>
      <p:grpSp>
        <p:nvGrpSpPr>
          <p:cNvPr id="10" name="Group 87"/>
          <p:cNvGrpSpPr>
            <a:grpSpLocks/>
          </p:cNvGrpSpPr>
          <p:nvPr/>
        </p:nvGrpSpPr>
        <p:grpSpPr bwMode="auto">
          <a:xfrm>
            <a:off x="3284439" y="3473075"/>
            <a:ext cx="3084534" cy="1371423"/>
            <a:chOff x="2139" y="1814"/>
            <a:chExt cx="1290" cy="820"/>
          </a:xfrm>
        </p:grpSpPr>
        <p:sp>
          <p:nvSpPr>
            <p:cNvPr id="11" name="Oval 88"/>
            <p:cNvSpPr>
              <a:spLocks noChangeArrowheads="1"/>
            </p:cNvSpPr>
            <p:nvPr/>
          </p:nvSpPr>
          <p:spPr bwMode="auto">
            <a:xfrm>
              <a:off x="2139" y="2250"/>
              <a:ext cx="630" cy="384"/>
            </a:xfrm>
            <a:prstGeom prst="ellipse">
              <a:avLst/>
            </a:prstGeom>
            <a:gradFill rotWithShape="0">
              <a:gsLst>
                <a:gs pos="0">
                  <a:srgbClr val="33CCFF"/>
                </a:gs>
                <a:gs pos="100000">
                  <a:srgbClr val="2EB7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600"/>
            </a:p>
          </p:txBody>
        </p:sp>
        <p:sp>
          <p:nvSpPr>
            <p:cNvPr id="12" name="Rectangle 89"/>
            <p:cNvSpPr>
              <a:spLocks noChangeArrowheads="1"/>
            </p:cNvSpPr>
            <p:nvPr/>
          </p:nvSpPr>
          <p:spPr bwMode="auto">
            <a:xfrm>
              <a:off x="2167" y="2310"/>
              <a:ext cx="572" cy="215"/>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Development</a:t>
              </a:r>
            </a:p>
          </p:txBody>
        </p:sp>
        <p:sp>
          <p:nvSpPr>
            <p:cNvPr id="13" name="Oval 90"/>
            <p:cNvSpPr>
              <a:spLocks noChangeArrowheads="1"/>
            </p:cNvSpPr>
            <p:nvPr/>
          </p:nvSpPr>
          <p:spPr bwMode="auto">
            <a:xfrm>
              <a:off x="2799" y="1814"/>
              <a:ext cx="630" cy="384"/>
            </a:xfrm>
            <a:prstGeom prst="ellipse">
              <a:avLst/>
            </a:prstGeom>
            <a:gradFill rotWithShape="0">
              <a:gsLst>
                <a:gs pos="0">
                  <a:srgbClr val="0066FF"/>
                </a:gs>
                <a:gs pos="100000">
                  <a:srgbClr val="005C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600"/>
            </a:p>
          </p:txBody>
        </p:sp>
        <p:sp>
          <p:nvSpPr>
            <p:cNvPr id="14" name="Rectangle 91"/>
            <p:cNvSpPr>
              <a:spLocks noChangeArrowheads="1"/>
            </p:cNvSpPr>
            <p:nvPr/>
          </p:nvSpPr>
          <p:spPr bwMode="auto">
            <a:xfrm>
              <a:off x="2928" y="1869"/>
              <a:ext cx="356" cy="213"/>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Testing</a:t>
              </a:r>
            </a:p>
          </p:txBody>
        </p:sp>
      </p:grpSp>
      <p:grpSp>
        <p:nvGrpSpPr>
          <p:cNvPr id="15" name="Group 30"/>
          <p:cNvGrpSpPr>
            <a:grpSpLocks/>
          </p:cNvGrpSpPr>
          <p:nvPr/>
        </p:nvGrpSpPr>
        <p:grpSpPr bwMode="auto">
          <a:xfrm>
            <a:off x="2198122" y="2780925"/>
            <a:ext cx="5020237" cy="2763037"/>
            <a:chOff x="1615" y="1378"/>
            <a:chExt cx="2332" cy="1652"/>
          </a:xfrm>
        </p:grpSpPr>
        <p:sp>
          <p:nvSpPr>
            <p:cNvPr id="16" name="Rectangle 36"/>
            <p:cNvSpPr>
              <a:spLocks noChangeArrowheads="1"/>
            </p:cNvSpPr>
            <p:nvPr/>
          </p:nvSpPr>
          <p:spPr bwMode="auto">
            <a:xfrm>
              <a:off x="1952" y="1677"/>
              <a:ext cx="1675" cy="1104"/>
            </a:xfrm>
            <a:prstGeom prst="rect">
              <a:avLst/>
            </a:prstGeom>
            <a:solidFill>
              <a:srgbClr val="DDDDDD">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17" name="Oval 37"/>
            <p:cNvSpPr>
              <a:spLocks noChangeArrowheads="1"/>
            </p:cNvSpPr>
            <p:nvPr/>
          </p:nvSpPr>
          <p:spPr bwMode="auto">
            <a:xfrm>
              <a:off x="1615" y="2646"/>
              <a:ext cx="630" cy="384"/>
            </a:xfrm>
            <a:prstGeom prst="ellipse">
              <a:avLst/>
            </a:prstGeom>
            <a:gradFill rotWithShape="0">
              <a:gsLst>
                <a:gs pos="0">
                  <a:srgbClr val="CC6600"/>
                </a:gs>
                <a:gs pos="100000">
                  <a:srgbClr val="B75C00"/>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18" name="Rectangle 38"/>
            <p:cNvSpPr>
              <a:spLocks noChangeArrowheads="1"/>
            </p:cNvSpPr>
            <p:nvPr/>
          </p:nvSpPr>
          <p:spPr bwMode="auto">
            <a:xfrm>
              <a:off x="1656" y="2663"/>
              <a:ext cx="556" cy="307"/>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Logistics</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Management</a:t>
              </a:r>
            </a:p>
          </p:txBody>
        </p:sp>
        <p:sp>
          <p:nvSpPr>
            <p:cNvPr id="19" name="Oval 39"/>
            <p:cNvSpPr>
              <a:spLocks noChangeArrowheads="1"/>
            </p:cNvSpPr>
            <p:nvPr/>
          </p:nvSpPr>
          <p:spPr bwMode="auto">
            <a:xfrm>
              <a:off x="3317" y="2646"/>
              <a:ext cx="630" cy="384"/>
            </a:xfrm>
            <a:prstGeom prst="ellipse">
              <a:avLst/>
            </a:prstGeom>
            <a:gradFill rotWithShape="0">
              <a:gsLst>
                <a:gs pos="0">
                  <a:srgbClr val="33CC33"/>
                </a:gs>
                <a:gs pos="100000">
                  <a:srgbClr val="2EB72E"/>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20" name="Rectangle 40"/>
            <p:cNvSpPr>
              <a:spLocks noChangeArrowheads="1"/>
            </p:cNvSpPr>
            <p:nvPr/>
          </p:nvSpPr>
          <p:spPr bwMode="auto">
            <a:xfrm>
              <a:off x="3357" y="2661"/>
              <a:ext cx="556" cy="307"/>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Program</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Management</a:t>
              </a:r>
            </a:p>
          </p:txBody>
        </p:sp>
        <p:sp>
          <p:nvSpPr>
            <p:cNvPr id="21" name="Oval 41"/>
            <p:cNvSpPr>
              <a:spLocks noChangeArrowheads="1"/>
            </p:cNvSpPr>
            <p:nvPr/>
          </p:nvSpPr>
          <p:spPr bwMode="auto">
            <a:xfrm>
              <a:off x="1615" y="1378"/>
              <a:ext cx="630" cy="384"/>
            </a:xfrm>
            <a:prstGeom prst="ellipse">
              <a:avLst/>
            </a:prstGeom>
            <a:gradFill rotWithShape="0">
              <a:gsLst>
                <a:gs pos="0">
                  <a:srgbClr val="990099"/>
                </a:gs>
                <a:gs pos="100000">
                  <a:srgbClr val="890089"/>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22" name="Rectangle 42"/>
            <p:cNvSpPr>
              <a:spLocks noChangeArrowheads="1"/>
            </p:cNvSpPr>
            <p:nvPr/>
          </p:nvSpPr>
          <p:spPr bwMode="auto">
            <a:xfrm>
              <a:off x="1701" y="1393"/>
              <a:ext cx="459" cy="307"/>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User</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Education</a:t>
              </a:r>
            </a:p>
          </p:txBody>
        </p:sp>
        <p:sp>
          <p:nvSpPr>
            <p:cNvPr id="23" name="Oval 43"/>
            <p:cNvSpPr>
              <a:spLocks noChangeArrowheads="1"/>
            </p:cNvSpPr>
            <p:nvPr/>
          </p:nvSpPr>
          <p:spPr bwMode="auto">
            <a:xfrm>
              <a:off x="3317" y="1378"/>
              <a:ext cx="630" cy="384"/>
            </a:xfrm>
            <a:prstGeom prst="ellipse">
              <a:avLst/>
            </a:prstGeom>
            <a:gradFill rotWithShape="0">
              <a:gsLst>
                <a:gs pos="0">
                  <a:srgbClr val="CC0000"/>
                </a:gs>
                <a:gs pos="100000">
                  <a:srgbClr val="B70000"/>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24" name="Rectangle 44"/>
            <p:cNvSpPr>
              <a:spLocks noChangeArrowheads="1"/>
            </p:cNvSpPr>
            <p:nvPr/>
          </p:nvSpPr>
          <p:spPr bwMode="auto">
            <a:xfrm>
              <a:off x="3357" y="1381"/>
              <a:ext cx="556" cy="307"/>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Product</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Management</a:t>
              </a:r>
            </a:p>
          </p:txBody>
        </p:sp>
      </p:grpSp>
      <p:grpSp>
        <p:nvGrpSpPr>
          <p:cNvPr id="25" name="组 341"/>
          <p:cNvGrpSpPr>
            <a:grpSpLocks/>
          </p:cNvGrpSpPr>
          <p:nvPr/>
        </p:nvGrpSpPr>
        <p:grpSpPr bwMode="auto">
          <a:xfrm>
            <a:off x="554939" y="1849063"/>
            <a:ext cx="8297116" cy="4775578"/>
            <a:chOff x="2347483" y="1193114"/>
            <a:chExt cx="7531628" cy="4506437"/>
          </a:xfrm>
        </p:grpSpPr>
        <p:sp>
          <p:nvSpPr>
            <p:cNvPr id="26" name="Rectangle 36"/>
            <p:cNvSpPr>
              <a:spLocks noChangeArrowheads="1"/>
            </p:cNvSpPr>
            <p:nvPr/>
          </p:nvSpPr>
          <p:spPr bwMode="auto">
            <a:xfrm>
              <a:off x="4276024" y="2444373"/>
              <a:ext cx="3687245" cy="2016623"/>
            </a:xfrm>
            <a:prstGeom prst="rect">
              <a:avLst/>
            </a:prstGeom>
            <a:solidFill>
              <a:schemeClr val="bg1">
                <a:lumMod val="75000"/>
              </a:schemeClr>
            </a:solidFill>
            <a:ln w="9525">
              <a:noFill/>
              <a:miter lim="800000"/>
              <a:headEnd/>
              <a:tailEnd/>
            </a:ln>
          </p:spPr>
          <p:txBody>
            <a:bodyPr wrap="none" anchor="ctr"/>
            <a:lstStyle/>
            <a:p>
              <a:pPr algn="ctr" fontAlgn="auto">
                <a:spcBef>
                  <a:spcPts val="0"/>
                </a:spcBef>
                <a:spcAft>
                  <a:spcPts val="0"/>
                </a:spcAft>
                <a:defRPr/>
              </a:pPr>
              <a:endParaRPr kumimoji="0" lang="zh-CN" altLang="en-US" sz="1400">
                <a:latin typeface="+mn-lt"/>
                <a:ea typeface="+mn-ea"/>
              </a:endParaRPr>
            </a:p>
          </p:txBody>
        </p:sp>
        <p:grpSp>
          <p:nvGrpSpPr>
            <p:cNvPr id="27" name="组 337"/>
            <p:cNvGrpSpPr>
              <a:grpSpLocks/>
            </p:cNvGrpSpPr>
            <p:nvPr/>
          </p:nvGrpSpPr>
          <p:grpSpPr bwMode="auto">
            <a:xfrm>
              <a:off x="3791961" y="4124681"/>
              <a:ext cx="1231197" cy="605910"/>
              <a:chOff x="3791961" y="4124681"/>
              <a:chExt cx="1231197" cy="605910"/>
            </a:xfrm>
          </p:grpSpPr>
          <p:sp>
            <p:nvSpPr>
              <p:cNvPr id="48" name="Oval 37"/>
              <p:cNvSpPr>
                <a:spLocks noChangeArrowheads="1"/>
              </p:cNvSpPr>
              <p:nvPr/>
            </p:nvSpPr>
            <p:spPr bwMode="auto">
              <a:xfrm>
                <a:off x="3791961" y="4124681"/>
                <a:ext cx="1231197" cy="605910"/>
              </a:xfrm>
              <a:prstGeom prst="ellipse">
                <a:avLst/>
              </a:prstGeom>
              <a:gradFill rotWithShape="0">
                <a:gsLst>
                  <a:gs pos="0">
                    <a:srgbClr val="CC6600"/>
                  </a:gs>
                  <a:gs pos="100000">
                    <a:srgbClr val="B75C00"/>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49" name="Rectangle 38"/>
              <p:cNvSpPr>
                <a:spLocks noChangeArrowheads="1"/>
              </p:cNvSpPr>
              <p:nvPr/>
            </p:nvSpPr>
            <p:spPr bwMode="auto">
              <a:xfrm>
                <a:off x="3872856" y="4151356"/>
                <a:ext cx="1085697" cy="484308"/>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Logistics</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Management</a:t>
                </a:r>
              </a:p>
            </p:txBody>
          </p:sp>
        </p:grpSp>
        <p:grpSp>
          <p:nvGrpSpPr>
            <p:cNvPr id="28" name="组 339"/>
            <p:cNvGrpSpPr>
              <a:grpSpLocks/>
            </p:cNvGrpSpPr>
            <p:nvPr/>
          </p:nvGrpSpPr>
          <p:grpSpPr bwMode="auto">
            <a:xfrm>
              <a:off x="7118147" y="2123916"/>
              <a:ext cx="1231197" cy="605910"/>
              <a:chOff x="7118147" y="2123916"/>
              <a:chExt cx="1231197" cy="605910"/>
            </a:xfrm>
          </p:grpSpPr>
          <p:sp>
            <p:nvSpPr>
              <p:cNvPr id="46" name="Oval 43"/>
              <p:cNvSpPr>
                <a:spLocks noChangeArrowheads="1"/>
              </p:cNvSpPr>
              <p:nvPr/>
            </p:nvSpPr>
            <p:spPr bwMode="auto">
              <a:xfrm>
                <a:off x="7118147" y="2123916"/>
                <a:ext cx="1231197" cy="605910"/>
              </a:xfrm>
              <a:prstGeom prst="ellipse">
                <a:avLst/>
              </a:prstGeom>
              <a:gradFill rotWithShape="0">
                <a:gsLst>
                  <a:gs pos="0">
                    <a:srgbClr val="CC0000"/>
                  </a:gs>
                  <a:gs pos="100000">
                    <a:srgbClr val="B70000"/>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47" name="Rectangle 44"/>
              <p:cNvSpPr>
                <a:spLocks noChangeArrowheads="1"/>
              </p:cNvSpPr>
              <p:nvPr/>
            </p:nvSpPr>
            <p:spPr bwMode="auto">
              <a:xfrm>
                <a:off x="7196613" y="2128382"/>
                <a:ext cx="1085697" cy="484308"/>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Product</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Management</a:t>
                </a:r>
              </a:p>
            </p:txBody>
          </p:sp>
        </p:grpSp>
        <p:sp>
          <p:nvSpPr>
            <p:cNvPr id="29" name="Rectangle 48"/>
            <p:cNvSpPr>
              <a:spLocks noChangeArrowheads="1"/>
            </p:cNvSpPr>
            <p:nvPr/>
          </p:nvSpPr>
          <p:spPr bwMode="auto">
            <a:xfrm>
              <a:off x="3870912" y="1420456"/>
              <a:ext cx="1071142"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a:latin typeface="Arial Narrow" panose="020B0606020202030204" pitchFamily="34" charset="0"/>
                  <a:ea typeface="宋体" panose="02010600030101010101" pitchFamily="2" charset="-122"/>
                </a:rPr>
                <a:t>End Users</a:t>
              </a:r>
            </a:p>
          </p:txBody>
        </p:sp>
        <p:sp>
          <p:nvSpPr>
            <p:cNvPr id="30" name="Line 49"/>
            <p:cNvSpPr>
              <a:spLocks noChangeShapeType="1"/>
            </p:cNvSpPr>
            <p:nvPr/>
          </p:nvSpPr>
          <p:spPr bwMode="auto">
            <a:xfrm>
              <a:off x="4406483" y="1721755"/>
              <a:ext cx="0" cy="406991"/>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 name="Rectangle 50"/>
            <p:cNvSpPr>
              <a:spLocks noChangeArrowheads="1"/>
            </p:cNvSpPr>
            <p:nvPr/>
          </p:nvSpPr>
          <p:spPr bwMode="auto">
            <a:xfrm>
              <a:off x="7292788" y="1387021"/>
              <a:ext cx="2379263" cy="473245"/>
            </a:xfrm>
            <a:prstGeom prst="rect">
              <a:avLst/>
            </a:prstGeom>
            <a:solidFill>
              <a:schemeClr val="tx1"/>
            </a:solidFill>
            <a:ln w="12700">
              <a:solidFill>
                <a:schemeClr val="tx1"/>
              </a:solidFill>
              <a:miter lim="800000"/>
              <a:headEnd/>
              <a:tailEnd/>
            </a:ln>
            <a:effectLst>
              <a:outerShdw dist="107763" dir="2700000" algn="ctr" rotWithShape="0">
                <a:srgbClr val="969696">
                  <a:alpha val="50000"/>
                </a:srgbClr>
              </a:outerShdw>
            </a:effec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800"/>
            </a:p>
          </p:txBody>
        </p:sp>
        <p:sp>
          <p:nvSpPr>
            <p:cNvPr id="32" name="Rectangle 64"/>
            <p:cNvSpPr>
              <a:spLocks noChangeArrowheads="1"/>
            </p:cNvSpPr>
            <p:nvPr/>
          </p:nvSpPr>
          <p:spPr bwMode="auto">
            <a:xfrm>
              <a:off x="8648403" y="3805298"/>
              <a:ext cx="1096420" cy="1030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5000"/>
                </a:lnSpc>
              </a:pPr>
              <a:r>
                <a:rPr kumimoji="0" lang="en-US" altLang="zh-CN" sz="1600">
                  <a:latin typeface="Arial Narrow" panose="020B0606020202030204" pitchFamily="34" charset="0"/>
                  <a:ea typeface="宋体" panose="02010600030101010101" pitchFamily="2" charset="-122"/>
                </a:rPr>
                <a:t>Business</a:t>
              </a:r>
              <a:br>
                <a:rPr kumimoji="0" lang="en-US" altLang="zh-CN" sz="1600">
                  <a:latin typeface="Arial Narrow" panose="020B0606020202030204" pitchFamily="34" charset="0"/>
                  <a:ea typeface="宋体" panose="02010600030101010101" pitchFamily="2" charset="-122"/>
                </a:rPr>
              </a:br>
              <a:r>
                <a:rPr kumimoji="0" lang="en-US" altLang="zh-CN" sz="1600">
                  <a:latin typeface="Arial Narrow" panose="020B0606020202030204" pitchFamily="34" charset="0"/>
                  <a:ea typeface="宋体" panose="02010600030101010101" pitchFamily="2" charset="-122"/>
                </a:rPr>
                <a:t>Architects</a:t>
              </a:r>
            </a:p>
            <a:p>
              <a:pPr algn="ctr" eaLnBrk="0" hangingPunct="0">
                <a:lnSpc>
                  <a:spcPct val="95000"/>
                </a:lnSpc>
              </a:pPr>
              <a:r>
                <a:rPr kumimoji="0" lang="en-US" altLang="zh-CN" sz="1600">
                  <a:latin typeface="Arial Narrow" panose="020B0606020202030204" pitchFamily="34" charset="0"/>
                  <a:ea typeface="宋体" panose="02010600030101010101" pitchFamily="2" charset="-122"/>
                </a:rPr>
                <a:t>and</a:t>
              </a:r>
            </a:p>
            <a:p>
              <a:pPr algn="ctr" eaLnBrk="0" hangingPunct="0">
                <a:lnSpc>
                  <a:spcPct val="95000"/>
                </a:lnSpc>
              </a:pPr>
              <a:r>
                <a:rPr kumimoji="0" lang="en-US" altLang="zh-CN" sz="1600">
                  <a:latin typeface="Arial Narrow" panose="020B0606020202030204" pitchFamily="34" charset="0"/>
                  <a:ea typeface="宋体" panose="02010600030101010101" pitchFamily="2" charset="-122"/>
                </a:rPr>
                <a:t>Planners</a:t>
              </a:r>
            </a:p>
          </p:txBody>
        </p:sp>
        <p:sp>
          <p:nvSpPr>
            <p:cNvPr id="33" name="Rectangle 65"/>
            <p:cNvSpPr>
              <a:spLocks noChangeArrowheads="1"/>
            </p:cNvSpPr>
            <p:nvPr/>
          </p:nvSpPr>
          <p:spPr bwMode="auto">
            <a:xfrm>
              <a:off x="8629445" y="2275138"/>
              <a:ext cx="1249666"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a:latin typeface="Arial Narrow" panose="020B0606020202030204" pitchFamily="34" charset="0"/>
                  <a:ea typeface="宋体" panose="02010600030101010101" pitchFamily="2" charset="-122"/>
                </a:rPr>
                <a:t>Customer</a:t>
              </a:r>
            </a:p>
          </p:txBody>
        </p:sp>
        <p:sp>
          <p:nvSpPr>
            <p:cNvPr id="34" name="Line 74"/>
            <p:cNvSpPr>
              <a:spLocks noChangeShapeType="1"/>
            </p:cNvSpPr>
            <p:nvPr/>
          </p:nvSpPr>
          <p:spPr bwMode="auto">
            <a:xfrm>
              <a:off x="2348268" y="1193114"/>
              <a:ext cx="7483856" cy="4503047"/>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5" name="Line 66"/>
            <p:cNvSpPr>
              <a:spLocks noChangeShapeType="1"/>
            </p:cNvSpPr>
            <p:nvPr/>
          </p:nvSpPr>
          <p:spPr bwMode="auto">
            <a:xfrm>
              <a:off x="8398786" y="2436041"/>
              <a:ext cx="432881" cy="0"/>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6" name="Line 67"/>
            <p:cNvSpPr>
              <a:spLocks noChangeShapeType="1"/>
            </p:cNvSpPr>
            <p:nvPr/>
          </p:nvSpPr>
          <p:spPr bwMode="auto">
            <a:xfrm>
              <a:off x="8398786" y="4444179"/>
              <a:ext cx="432881" cy="0"/>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 name="Rectangle 51"/>
            <p:cNvSpPr>
              <a:spLocks noChangeArrowheads="1"/>
            </p:cNvSpPr>
            <p:nvPr/>
          </p:nvSpPr>
          <p:spPr bwMode="auto">
            <a:xfrm>
              <a:off x="7275387" y="1418572"/>
              <a:ext cx="2410860" cy="388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5000"/>
                </a:lnSpc>
              </a:pPr>
              <a:r>
                <a:rPr kumimoji="0" lang="en-US" altLang="zh-CN" sz="2000" b="1">
                  <a:solidFill>
                    <a:schemeClr val="bg1"/>
                  </a:solidFill>
                  <a:latin typeface="Arial Narrow" panose="020B0606020202030204" pitchFamily="34" charset="0"/>
                  <a:ea typeface="宋体" panose="02010600030101010101" pitchFamily="2" charset="-122"/>
                </a:rPr>
                <a:t>Business Focus</a:t>
              </a:r>
            </a:p>
          </p:txBody>
        </p:sp>
        <p:grpSp>
          <p:nvGrpSpPr>
            <p:cNvPr id="38" name="组 338"/>
            <p:cNvGrpSpPr>
              <a:grpSpLocks/>
            </p:cNvGrpSpPr>
            <p:nvPr/>
          </p:nvGrpSpPr>
          <p:grpSpPr bwMode="auto">
            <a:xfrm>
              <a:off x="3791961" y="2123916"/>
              <a:ext cx="1231197" cy="605910"/>
              <a:chOff x="3791961" y="2123916"/>
              <a:chExt cx="1231197" cy="605910"/>
            </a:xfrm>
          </p:grpSpPr>
          <p:sp>
            <p:nvSpPr>
              <p:cNvPr id="44" name="Oval 41"/>
              <p:cNvSpPr>
                <a:spLocks noChangeArrowheads="1"/>
              </p:cNvSpPr>
              <p:nvPr/>
            </p:nvSpPr>
            <p:spPr bwMode="auto">
              <a:xfrm>
                <a:off x="3791961" y="2123916"/>
                <a:ext cx="1231197" cy="605910"/>
              </a:xfrm>
              <a:prstGeom prst="ellipse">
                <a:avLst/>
              </a:prstGeom>
              <a:gradFill rotWithShape="0">
                <a:gsLst>
                  <a:gs pos="0">
                    <a:srgbClr val="990099"/>
                  </a:gs>
                  <a:gs pos="100000">
                    <a:srgbClr val="890089"/>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45" name="Rectangle 42"/>
              <p:cNvSpPr>
                <a:spLocks noChangeArrowheads="1"/>
              </p:cNvSpPr>
              <p:nvPr/>
            </p:nvSpPr>
            <p:spPr bwMode="auto">
              <a:xfrm>
                <a:off x="3960156" y="2147437"/>
                <a:ext cx="896811" cy="484308"/>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User</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Education</a:t>
                </a:r>
              </a:p>
            </p:txBody>
          </p:sp>
        </p:grpSp>
        <p:grpSp>
          <p:nvGrpSpPr>
            <p:cNvPr id="39" name="组 340"/>
            <p:cNvGrpSpPr>
              <a:grpSpLocks/>
            </p:cNvGrpSpPr>
            <p:nvPr/>
          </p:nvGrpSpPr>
          <p:grpSpPr bwMode="auto">
            <a:xfrm>
              <a:off x="7118147" y="4124681"/>
              <a:ext cx="1231197" cy="605910"/>
              <a:chOff x="7118147" y="4124681"/>
              <a:chExt cx="1231197" cy="605910"/>
            </a:xfrm>
          </p:grpSpPr>
          <p:sp>
            <p:nvSpPr>
              <p:cNvPr id="42" name="Oval 39"/>
              <p:cNvSpPr>
                <a:spLocks noChangeArrowheads="1"/>
              </p:cNvSpPr>
              <p:nvPr/>
            </p:nvSpPr>
            <p:spPr bwMode="auto">
              <a:xfrm>
                <a:off x="7118147" y="4124681"/>
                <a:ext cx="1231197" cy="605910"/>
              </a:xfrm>
              <a:prstGeom prst="ellipse">
                <a:avLst/>
              </a:prstGeom>
              <a:gradFill rotWithShape="0">
                <a:gsLst>
                  <a:gs pos="0">
                    <a:srgbClr val="33CC33"/>
                  </a:gs>
                  <a:gs pos="100000">
                    <a:srgbClr val="2EB72E"/>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400"/>
              </a:p>
            </p:txBody>
          </p:sp>
          <p:sp>
            <p:nvSpPr>
              <p:cNvPr id="43" name="Rectangle 40"/>
              <p:cNvSpPr>
                <a:spLocks noChangeArrowheads="1"/>
              </p:cNvSpPr>
              <p:nvPr/>
            </p:nvSpPr>
            <p:spPr bwMode="auto">
              <a:xfrm>
                <a:off x="7196613" y="4148180"/>
                <a:ext cx="1085697" cy="484308"/>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Program</a:t>
                </a:r>
              </a:p>
              <a:p>
                <a:pPr algn="ctr" eaLnBrk="0" hangingPunct="0">
                  <a:lnSpc>
                    <a:spcPct val="90000"/>
                  </a:lnSpc>
                </a:pPr>
                <a:r>
                  <a:rPr kumimoji="0" lang="en-US" altLang="zh-CN" sz="14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Management</a:t>
                </a:r>
              </a:p>
            </p:txBody>
          </p:sp>
        </p:grpSp>
        <p:sp>
          <p:nvSpPr>
            <p:cNvPr id="40" name="Line 63"/>
            <p:cNvSpPr>
              <a:spLocks noChangeShapeType="1"/>
            </p:cNvSpPr>
            <p:nvPr/>
          </p:nvSpPr>
          <p:spPr bwMode="auto">
            <a:xfrm>
              <a:off x="9832366" y="1198988"/>
              <a:ext cx="0" cy="450056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 name="Line 62"/>
            <p:cNvSpPr>
              <a:spLocks noChangeShapeType="1"/>
            </p:cNvSpPr>
            <p:nvPr/>
          </p:nvSpPr>
          <p:spPr bwMode="auto">
            <a:xfrm>
              <a:off x="2347483" y="1198987"/>
              <a:ext cx="748488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grpSp>
      <p:grpSp>
        <p:nvGrpSpPr>
          <p:cNvPr id="50" name="Group 68"/>
          <p:cNvGrpSpPr>
            <a:grpSpLocks/>
          </p:cNvGrpSpPr>
          <p:nvPr/>
        </p:nvGrpSpPr>
        <p:grpSpPr bwMode="auto">
          <a:xfrm>
            <a:off x="566555" y="1853825"/>
            <a:ext cx="8235915" cy="4770530"/>
            <a:chOff x="968" y="855"/>
            <a:chExt cx="4733" cy="2853"/>
          </a:xfrm>
        </p:grpSpPr>
        <p:sp>
          <p:nvSpPr>
            <p:cNvPr id="51" name="Rectangle 69"/>
            <p:cNvSpPr>
              <a:spLocks noChangeArrowheads="1"/>
            </p:cNvSpPr>
            <p:nvPr/>
          </p:nvSpPr>
          <p:spPr bwMode="auto">
            <a:xfrm>
              <a:off x="1181" y="3280"/>
              <a:ext cx="1601" cy="300"/>
            </a:xfrm>
            <a:prstGeom prst="rect">
              <a:avLst/>
            </a:prstGeom>
            <a:solidFill>
              <a:schemeClr val="tx1"/>
            </a:solidFill>
            <a:ln w="12700">
              <a:solidFill>
                <a:schemeClr val="tx1"/>
              </a:solidFill>
              <a:miter lim="800000"/>
              <a:headEnd/>
              <a:tailEnd/>
            </a:ln>
            <a:effectLst>
              <a:outerShdw dist="107763" dir="2700000" algn="ctr" rotWithShape="0">
                <a:srgbClr val="969696">
                  <a:alpha val="50000"/>
                </a:srgbClr>
              </a:outerShdw>
            </a:effec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800"/>
            </a:p>
          </p:txBody>
        </p:sp>
        <p:sp>
          <p:nvSpPr>
            <p:cNvPr id="52" name="Rectangle 70"/>
            <p:cNvSpPr>
              <a:spLocks noChangeArrowheads="1"/>
            </p:cNvSpPr>
            <p:nvPr/>
          </p:nvSpPr>
          <p:spPr bwMode="auto">
            <a:xfrm>
              <a:off x="1136" y="3300"/>
              <a:ext cx="1691"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5000"/>
                </a:lnSpc>
              </a:pPr>
              <a:r>
                <a:rPr kumimoji="0" lang="en-US" altLang="zh-CN" sz="2000" b="1">
                  <a:solidFill>
                    <a:schemeClr val="bg1"/>
                  </a:solidFill>
                  <a:latin typeface="Arial Narrow" panose="020B0606020202030204" pitchFamily="34" charset="0"/>
                  <a:ea typeface="宋体" panose="02010600030101010101" pitchFamily="2" charset="-122"/>
                </a:rPr>
                <a:t>Technology Focus</a:t>
              </a:r>
            </a:p>
          </p:txBody>
        </p:sp>
        <p:sp>
          <p:nvSpPr>
            <p:cNvPr id="53" name="Line 78"/>
            <p:cNvSpPr>
              <a:spLocks noChangeShapeType="1"/>
            </p:cNvSpPr>
            <p:nvPr/>
          </p:nvSpPr>
          <p:spPr bwMode="auto">
            <a:xfrm>
              <a:off x="968" y="855"/>
              <a:ext cx="0" cy="285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4" name="Line 79"/>
            <p:cNvSpPr>
              <a:spLocks noChangeShapeType="1"/>
            </p:cNvSpPr>
            <p:nvPr/>
          </p:nvSpPr>
          <p:spPr bwMode="auto">
            <a:xfrm>
              <a:off x="968" y="3708"/>
              <a:ext cx="473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5" name="Rectangle 80"/>
            <p:cNvSpPr>
              <a:spLocks noChangeArrowheads="1"/>
            </p:cNvSpPr>
            <p:nvPr/>
          </p:nvSpPr>
          <p:spPr bwMode="auto">
            <a:xfrm>
              <a:off x="3656" y="3317"/>
              <a:ext cx="1530"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5000"/>
                </a:lnSpc>
              </a:pPr>
              <a:r>
                <a:rPr kumimoji="0" lang="en-US" altLang="zh-CN" sz="1600">
                  <a:latin typeface="Arial Narrow" panose="020B0606020202030204" pitchFamily="34" charset="0"/>
                  <a:ea typeface="宋体" panose="02010600030101010101" pitchFamily="2" charset="-122"/>
                </a:rPr>
                <a:t>Technology Architects</a:t>
              </a:r>
            </a:p>
            <a:p>
              <a:pPr algn="ctr" eaLnBrk="0" hangingPunct="0">
                <a:lnSpc>
                  <a:spcPct val="95000"/>
                </a:lnSpc>
              </a:pPr>
              <a:r>
                <a:rPr kumimoji="0" lang="en-US" altLang="zh-CN" sz="1600">
                  <a:latin typeface="Arial Narrow" panose="020B0606020202030204" pitchFamily="34" charset="0"/>
                  <a:ea typeface="宋体" panose="02010600030101010101" pitchFamily="2" charset="-122"/>
                </a:rPr>
                <a:t>and Steering Committees</a:t>
              </a:r>
            </a:p>
          </p:txBody>
        </p:sp>
        <p:sp>
          <p:nvSpPr>
            <p:cNvPr id="56" name="Line 81"/>
            <p:cNvSpPr>
              <a:spLocks noChangeShapeType="1"/>
            </p:cNvSpPr>
            <p:nvPr/>
          </p:nvSpPr>
          <p:spPr bwMode="auto">
            <a:xfrm>
              <a:off x="4393" y="3107"/>
              <a:ext cx="0" cy="258"/>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7" name="Line 82"/>
            <p:cNvSpPr>
              <a:spLocks noChangeShapeType="1"/>
            </p:cNvSpPr>
            <p:nvPr/>
          </p:nvSpPr>
          <p:spPr bwMode="auto">
            <a:xfrm>
              <a:off x="1578" y="2913"/>
              <a:ext cx="274" cy="0"/>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 name="Rectangle 83"/>
            <p:cNvSpPr>
              <a:spLocks noChangeArrowheads="1"/>
            </p:cNvSpPr>
            <p:nvPr/>
          </p:nvSpPr>
          <p:spPr bwMode="auto">
            <a:xfrm>
              <a:off x="1021" y="2599"/>
              <a:ext cx="707" cy="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5000"/>
                </a:lnSpc>
              </a:pPr>
              <a:r>
                <a:rPr kumimoji="0" lang="en-US" altLang="zh-CN" sz="1600" dirty="0">
                  <a:latin typeface="Arial Narrow" panose="020B0606020202030204" pitchFamily="34" charset="0"/>
                  <a:ea typeface="宋体" panose="02010600030101010101" pitchFamily="2" charset="-122"/>
                </a:rPr>
                <a:t>Operations</a:t>
              </a:r>
            </a:p>
            <a:p>
              <a:pPr algn="ctr" eaLnBrk="0" hangingPunct="0">
                <a:lnSpc>
                  <a:spcPct val="95000"/>
                </a:lnSpc>
              </a:pPr>
              <a:r>
                <a:rPr kumimoji="0" lang="en-US" altLang="zh-CN" sz="1600" dirty="0">
                  <a:latin typeface="Arial Narrow" panose="020B0606020202030204" pitchFamily="34" charset="0"/>
                  <a:ea typeface="宋体" panose="02010600030101010101" pitchFamily="2" charset="-122"/>
                </a:rPr>
                <a:t>  and    </a:t>
              </a:r>
            </a:p>
            <a:p>
              <a:pPr algn="ctr" eaLnBrk="0" hangingPunct="0">
                <a:lnSpc>
                  <a:spcPct val="95000"/>
                </a:lnSpc>
              </a:pPr>
              <a:r>
                <a:rPr kumimoji="0" lang="en-US" altLang="zh-CN" sz="1600" dirty="0">
                  <a:latin typeface="Arial Narrow" panose="020B0606020202030204" pitchFamily="34" charset="0"/>
                  <a:ea typeface="宋体" panose="02010600030101010101" pitchFamily="2" charset="-122"/>
                </a:rPr>
                <a:t>Support</a:t>
              </a:r>
              <a:br>
                <a:rPr kumimoji="0" lang="en-US" altLang="zh-CN" sz="1600" dirty="0">
                  <a:latin typeface="Arial Narrow" panose="020B0606020202030204" pitchFamily="34" charset="0"/>
                  <a:ea typeface="宋体" panose="02010600030101010101" pitchFamily="2" charset="-122"/>
                </a:rPr>
              </a:br>
              <a:r>
                <a:rPr kumimoji="0" lang="en-US" altLang="zh-CN" sz="1600" dirty="0">
                  <a:latin typeface="Arial Narrow" panose="020B0606020202030204" pitchFamily="34" charset="0"/>
                  <a:ea typeface="宋体" panose="02010600030101010101" pitchFamily="2" charset="-122"/>
                </a:rPr>
                <a:t>Groups</a:t>
              </a:r>
            </a:p>
          </p:txBody>
        </p:sp>
        <p:sp>
          <p:nvSpPr>
            <p:cNvPr id="59" name="Line 84"/>
            <p:cNvSpPr>
              <a:spLocks noChangeShapeType="1"/>
            </p:cNvSpPr>
            <p:nvPr/>
          </p:nvSpPr>
          <p:spPr bwMode="auto">
            <a:xfrm>
              <a:off x="1588" y="1641"/>
              <a:ext cx="274" cy="0"/>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 name="Rectangle 85"/>
            <p:cNvSpPr>
              <a:spLocks noChangeArrowheads="1"/>
            </p:cNvSpPr>
            <p:nvPr/>
          </p:nvSpPr>
          <p:spPr bwMode="auto">
            <a:xfrm>
              <a:off x="1114" y="1499"/>
              <a:ext cx="604"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lnSpc>
                  <a:spcPct val="95000"/>
                </a:lnSpc>
              </a:pPr>
              <a:r>
                <a:rPr kumimoji="0" lang="en-US" altLang="zh-CN" sz="1600" dirty="0">
                  <a:latin typeface="Arial Narrow" panose="020B0606020202030204" pitchFamily="34" charset="0"/>
                  <a:ea typeface="宋体" panose="02010600030101010101" pitchFamily="2" charset="-122"/>
                </a:rPr>
                <a:t>End</a:t>
              </a:r>
            </a:p>
            <a:p>
              <a:pPr algn="ctr" eaLnBrk="0" hangingPunct="0">
                <a:lnSpc>
                  <a:spcPct val="95000"/>
                </a:lnSpc>
              </a:pPr>
              <a:r>
                <a:rPr kumimoji="0" lang="en-US" altLang="zh-CN" sz="1600" dirty="0">
                  <a:latin typeface="Arial Narrow" panose="020B0606020202030204" pitchFamily="34" charset="0"/>
                  <a:ea typeface="宋体" panose="02010600030101010101" pitchFamily="2" charset="-122"/>
                </a:rPr>
                <a:t>Users</a:t>
              </a:r>
            </a:p>
          </p:txBody>
        </p:sp>
      </p:grpSp>
      <p:grpSp>
        <p:nvGrpSpPr>
          <p:cNvPr id="61" name="Group 87"/>
          <p:cNvGrpSpPr>
            <a:grpSpLocks/>
          </p:cNvGrpSpPr>
          <p:nvPr/>
        </p:nvGrpSpPr>
        <p:grpSpPr bwMode="auto">
          <a:xfrm>
            <a:off x="3186014" y="3452438"/>
            <a:ext cx="3084534" cy="1371422"/>
            <a:chOff x="2139" y="1814"/>
            <a:chExt cx="1290" cy="820"/>
          </a:xfrm>
        </p:grpSpPr>
        <p:sp>
          <p:nvSpPr>
            <p:cNvPr id="62" name="Oval 88"/>
            <p:cNvSpPr>
              <a:spLocks noChangeArrowheads="1"/>
            </p:cNvSpPr>
            <p:nvPr/>
          </p:nvSpPr>
          <p:spPr bwMode="auto">
            <a:xfrm>
              <a:off x="2139" y="2250"/>
              <a:ext cx="630" cy="384"/>
            </a:xfrm>
            <a:prstGeom prst="ellipse">
              <a:avLst/>
            </a:prstGeom>
            <a:gradFill rotWithShape="0">
              <a:gsLst>
                <a:gs pos="0">
                  <a:srgbClr val="33CCFF"/>
                </a:gs>
                <a:gs pos="100000">
                  <a:srgbClr val="2EB7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600"/>
            </a:p>
          </p:txBody>
        </p:sp>
        <p:sp>
          <p:nvSpPr>
            <p:cNvPr id="63" name="Rectangle 89"/>
            <p:cNvSpPr>
              <a:spLocks noChangeArrowheads="1"/>
            </p:cNvSpPr>
            <p:nvPr/>
          </p:nvSpPr>
          <p:spPr bwMode="auto">
            <a:xfrm>
              <a:off x="2167" y="2310"/>
              <a:ext cx="572" cy="215"/>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Development</a:t>
              </a:r>
            </a:p>
          </p:txBody>
        </p:sp>
        <p:sp>
          <p:nvSpPr>
            <p:cNvPr id="64" name="Oval 90"/>
            <p:cNvSpPr>
              <a:spLocks noChangeArrowheads="1"/>
            </p:cNvSpPr>
            <p:nvPr/>
          </p:nvSpPr>
          <p:spPr bwMode="auto">
            <a:xfrm>
              <a:off x="2799" y="1814"/>
              <a:ext cx="630" cy="384"/>
            </a:xfrm>
            <a:prstGeom prst="ellipse">
              <a:avLst/>
            </a:prstGeom>
            <a:gradFill rotWithShape="0">
              <a:gsLst>
                <a:gs pos="0">
                  <a:srgbClr val="0066FF"/>
                </a:gs>
                <a:gs pos="100000">
                  <a:srgbClr val="005CE5"/>
                </a:gs>
              </a:gsLst>
              <a:path path="shape">
                <a:fillToRect l="50000" t="50000" r="50000" b="50000"/>
              </a:path>
            </a:gradFill>
            <a:ln>
              <a:noFill/>
            </a:ln>
            <a:effectLst>
              <a:outerShdw dist="107763" dir="2700000" algn="ctr" rotWithShape="0">
                <a:srgbClr val="969696">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1600"/>
            </a:p>
          </p:txBody>
        </p:sp>
        <p:sp>
          <p:nvSpPr>
            <p:cNvPr id="65" name="Rectangle 91"/>
            <p:cNvSpPr>
              <a:spLocks noChangeArrowheads="1"/>
            </p:cNvSpPr>
            <p:nvPr/>
          </p:nvSpPr>
          <p:spPr bwMode="auto">
            <a:xfrm>
              <a:off x="2928" y="1869"/>
              <a:ext cx="356" cy="213"/>
            </a:xfrm>
            <a:prstGeom prst="rect">
              <a:avLst/>
            </a:prstGeom>
            <a:noFill/>
            <a:ln w="9525">
              <a:noFill/>
              <a:miter lim="800000"/>
              <a:headEnd/>
              <a:tailEnd/>
            </a:ln>
            <a:effectLst/>
          </p:spPr>
          <p:txBody>
            <a:bodyPr wrap="none" lIns="92075" tIns="46038" rIns="92075" bIns="46038">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eaLnBrk="0" hangingPunct="0"/>
              <a:r>
                <a:rPr kumimoji="0" lang="en-US" altLang="zh-CN" sz="1600" b="1">
                  <a:solidFill>
                    <a:schemeClr val="bg1"/>
                  </a:solidFill>
                  <a:effectLst>
                    <a:outerShdw blurRad="38100" dist="38100" dir="2700000" algn="tl">
                      <a:srgbClr val="C0C0C0"/>
                    </a:outerShdw>
                  </a:effectLst>
                  <a:latin typeface="Arial Narrow" panose="020B0606020202030204" pitchFamily="34" charset="0"/>
                  <a:ea typeface="宋体" panose="02010600030101010101" pitchFamily="2" charset="-122"/>
                </a:rPr>
                <a:t>Testing</a:t>
              </a:r>
            </a:p>
          </p:txBody>
        </p:sp>
      </p:grpSp>
      <p:sp>
        <p:nvSpPr>
          <p:cNvPr id="66" name="标题 1"/>
          <p:cNvSpPr>
            <a:spLocks noGrp="1"/>
          </p:cNvSpPr>
          <p:nvPr>
            <p:ph type="title"/>
          </p:nvPr>
        </p:nvSpPr>
        <p:spPr>
          <a:xfrm>
            <a:off x="566555" y="331980"/>
            <a:ext cx="6929155" cy="666750"/>
          </a:xfrm>
        </p:spPr>
        <p:txBody>
          <a:bodyPr/>
          <a:lstStyle/>
          <a:p>
            <a:r>
              <a:rPr lang="zh-CN" altLang="en-US" sz="4000" b="1" kern="1200" dirty="0">
                <a:solidFill>
                  <a:srgbClr val="0000FF"/>
                </a:solidFill>
                <a:latin typeface="黑体" pitchFamily="49" charset="-122"/>
                <a:ea typeface="黑体" pitchFamily="49" charset="-122"/>
                <a:cs typeface="Times New Roman" pitchFamily="18" charset="0"/>
              </a:rPr>
              <a:t>微软开发团队的角色分工</a:t>
            </a:r>
          </a:p>
        </p:txBody>
      </p:sp>
    </p:spTree>
    <p:extLst>
      <p:ext uri="{BB962C8B-B14F-4D97-AF65-F5344CB8AC3E}">
        <p14:creationId xmlns:p14="http://schemas.microsoft.com/office/powerpoint/2010/main" val="2007781456"/>
      </p:ext>
    </p:extLst>
  </p:cSld>
  <p:clrMapOvr>
    <a:masterClrMapping/>
  </p:clrMapOvr>
  <p:transition>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ChangeArrowheads="1"/>
          </p:cNvSpPr>
          <p:nvPr/>
        </p:nvSpPr>
        <p:spPr bwMode="auto">
          <a:xfrm>
            <a:off x="476545" y="482600"/>
            <a:ext cx="7581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软件配置管理</a:t>
            </a:r>
            <a:endParaRPr lang="en-US" altLang="zh-CN" sz="4000" dirty="0">
              <a:solidFill>
                <a:srgbClr val="0000FF"/>
              </a:solidFill>
              <a:latin typeface="黑体" pitchFamily="49" charset="-122"/>
              <a:ea typeface="黑体" pitchFamily="49" charset="-122"/>
              <a:cs typeface="Times New Roman" pitchFamily="18" charset="0"/>
            </a:endParaRPr>
          </a:p>
        </p:txBody>
      </p:sp>
      <p:sp>
        <p:nvSpPr>
          <p:cNvPr id="34820" name="Rectangle 14"/>
          <p:cNvSpPr>
            <a:spLocks noChangeArrowheads="1"/>
          </p:cNvSpPr>
          <p:nvPr/>
        </p:nvSpPr>
        <p:spPr bwMode="auto">
          <a:xfrm>
            <a:off x="476545" y="1660715"/>
            <a:ext cx="8893175" cy="5188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a:lnSpc>
                <a:spcPct val="135000"/>
              </a:lnSpc>
              <a:spcBef>
                <a:spcPct val="20000"/>
              </a:spcBef>
              <a:buFont typeface="Wingdings" pitchFamily="2" charset="2"/>
              <a:buChar char="l"/>
            </a:pPr>
            <a:r>
              <a:rPr lang="zh-CN" altLang="en-US" sz="2200" dirty="0">
                <a:latin typeface="宋体" panose="02010600030101010101" pitchFamily="2" charset="-122"/>
              </a:rPr>
              <a:t>软件配置管理</a:t>
            </a:r>
            <a:r>
              <a:rPr lang="zh-CN" altLang="en-US" sz="2200" dirty="0">
                <a:solidFill>
                  <a:schemeClr val="tx1"/>
                </a:solidFill>
                <a:latin typeface="宋体" panose="02010600030101010101" pitchFamily="2" charset="-122"/>
              </a:rPr>
              <a:t>是在软件的整个生命期内，管理变化的一组活动。在软件项目启动时就开始，并且一直持续到软件退役才终止的一组跟踪和控制活动。</a:t>
            </a:r>
            <a:endParaRPr lang="en-US" altLang="zh-CN" sz="2200" dirty="0">
              <a:solidFill>
                <a:schemeClr val="tx1"/>
              </a:solidFill>
              <a:latin typeface="宋体" panose="02010600030101010101" pitchFamily="2" charset="-122"/>
            </a:endParaRPr>
          </a:p>
          <a:p>
            <a:pPr marL="342900" indent="-342900" algn="l">
              <a:lnSpc>
                <a:spcPct val="135000"/>
              </a:lnSpc>
              <a:spcBef>
                <a:spcPct val="20000"/>
              </a:spcBef>
              <a:buClr>
                <a:srgbClr val="FF0000"/>
              </a:buClr>
              <a:buFont typeface="Wingdings" pitchFamily="2" charset="2"/>
              <a:buChar char="l"/>
            </a:pPr>
            <a:r>
              <a:rPr lang="zh-CN" altLang="en-US" sz="2200" dirty="0">
                <a:solidFill>
                  <a:schemeClr val="tx1"/>
                </a:solidFill>
                <a:latin typeface="宋体" panose="02010600030101010101" pitchFamily="2" charset="-122"/>
              </a:rPr>
              <a:t>在开发软件的过程中，</a:t>
            </a:r>
            <a:r>
              <a:rPr lang="zh-CN" altLang="en-US" sz="2200" dirty="0">
                <a:latin typeface="宋体" panose="02010600030101010101" pitchFamily="2" charset="-122"/>
              </a:rPr>
              <a:t>变化（变动）既是必要的，又是不可避免的</a:t>
            </a:r>
            <a:r>
              <a:rPr lang="zh-CN" altLang="en-US" sz="2200" dirty="0">
                <a:solidFill>
                  <a:schemeClr val="tx1"/>
                </a:solidFill>
                <a:latin typeface="宋体" panose="02010600030101010101" pitchFamily="2" charset="-122"/>
              </a:rPr>
              <a:t>。变化也很容易失去控制，如果不能适当地控制和管理变化，势必造成混乱，并产生许多严重的错误。</a:t>
            </a:r>
            <a:endParaRPr lang="en-US" altLang="zh-CN" sz="2200" dirty="0">
              <a:solidFill>
                <a:schemeClr val="tx1"/>
              </a:solidFill>
              <a:latin typeface="宋体" panose="02010600030101010101" pitchFamily="2" charset="-122"/>
            </a:endParaRPr>
          </a:p>
          <a:p>
            <a:pPr marL="342900" indent="-342900" algn="l">
              <a:lnSpc>
                <a:spcPct val="135000"/>
              </a:lnSpc>
              <a:spcBef>
                <a:spcPct val="20000"/>
              </a:spcBef>
              <a:buClr>
                <a:srgbClr val="FF0000"/>
              </a:buClr>
              <a:buFont typeface="Wingdings" pitchFamily="2" charset="2"/>
              <a:buChar char="l"/>
            </a:pPr>
            <a:r>
              <a:rPr lang="zh-CN" altLang="en-US" sz="2200" dirty="0">
                <a:latin typeface="宋体" panose="02010600030101010101" pitchFamily="2" charset="-122"/>
              </a:rPr>
              <a:t>变化的种类</a:t>
            </a:r>
          </a:p>
          <a:p>
            <a:pPr algn="l" eaLnBrk="0" hangingPunct="0">
              <a:lnSpc>
                <a:spcPct val="135000"/>
              </a:lnSpc>
            </a:pPr>
            <a:r>
              <a:rPr lang="zh-CN" altLang="en-US" sz="2200" dirty="0">
                <a:solidFill>
                  <a:schemeClr val="tx1"/>
                </a:solidFill>
                <a:latin typeface="宋体" panose="02010600030101010101" pitchFamily="2" charset="-122"/>
              </a:rPr>
              <a:t>   </a:t>
            </a:r>
            <a:r>
              <a:rPr lang="en-US" altLang="zh-CN" sz="2200" dirty="0">
                <a:solidFill>
                  <a:srgbClr val="3333CC"/>
                </a:solidFill>
                <a:latin typeface="宋体" panose="02010600030101010101" pitchFamily="2" charset="-122"/>
              </a:rPr>
              <a:t>①</a:t>
            </a:r>
            <a:r>
              <a:rPr lang="zh-CN" altLang="en-US" sz="2200" dirty="0">
                <a:solidFill>
                  <a:srgbClr val="3333CC"/>
                </a:solidFill>
                <a:latin typeface="宋体" panose="02010600030101010101" pitchFamily="2" charset="-122"/>
              </a:rPr>
              <a:t>标识变化； </a:t>
            </a:r>
            <a:r>
              <a:rPr lang="en-US" altLang="zh-CN" sz="2200" dirty="0">
                <a:solidFill>
                  <a:srgbClr val="3333CC"/>
                </a:solidFill>
                <a:latin typeface="宋体" panose="02010600030101010101" pitchFamily="2" charset="-122"/>
              </a:rPr>
              <a:t>②</a:t>
            </a:r>
            <a:r>
              <a:rPr lang="zh-CN" altLang="en-US" sz="2200" dirty="0">
                <a:solidFill>
                  <a:srgbClr val="3333CC"/>
                </a:solidFill>
                <a:latin typeface="宋体" panose="02010600030101010101" pitchFamily="2" charset="-122"/>
              </a:rPr>
              <a:t>控制变化； </a:t>
            </a:r>
            <a:r>
              <a:rPr lang="en-US" altLang="zh-CN" sz="2200" dirty="0">
                <a:solidFill>
                  <a:srgbClr val="3333CC"/>
                </a:solidFill>
                <a:latin typeface="宋体" panose="02010600030101010101" pitchFamily="2" charset="-122"/>
              </a:rPr>
              <a:t>③</a:t>
            </a:r>
            <a:r>
              <a:rPr lang="zh-CN" altLang="en-US" sz="2200" dirty="0">
                <a:solidFill>
                  <a:srgbClr val="3333CC"/>
                </a:solidFill>
                <a:latin typeface="宋体" panose="02010600030101010101" pitchFamily="2" charset="-122"/>
              </a:rPr>
              <a:t>确保适当地实现了变化； </a:t>
            </a:r>
            <a:r>
              <a:rPr lang="en-US" altLang="zh-CN" sz="2200" dirty="0">
                <a:solidFill>
                  <a:srgbClr val="3333CC"/>
                </a:solidFill>
                <a:latin typeface="宋体" panose="02010600030101010101" pitchFamily="2" charset="-122"/>
              </a:rPr>
              <a:t>④</a:t>
            </a:r>
            <a:r>
              <a:rPr lang="zh-CN" altLang="en-US" sz="2200" dirty="0">
                <a:solidFill>
                  <a:srgbClr val="3333CC"/>
                </a:solidFill>
                <a:latin typeface="宋体" panose="02010600030101010101" pitchFamily="2" charset="-122"/>
              </a:rPr>
              <a:t>向需要知道这类信息的人报告变化。</a:t>
            </a:r>
          </a:p>
          <a:p>
            <a:pPr marL="342900" indent="-342900" algn="l" eaLnBrk="0" hangingPunct="0">
              <a:lnSpc>
                <a:spcPct val="135000"/>
              </a:lnSpc>
              <a:buClr>
                <a:srgbClr val="FF0000"/>
              </a:buClr>
              <a:buFont typeface="Wingdings" pitchFamily="2" charset="2"/>
              <a:buChar char="l"/>
            </a:pPr>
            <a:r>
              <a:rPr lang="zh-CN" altLang="en-US" sz="2200" dirty="0">
                <a:solidFill>
                  <a:schemeClr val="tx1"/>
                </a:solidFill>
                <a:latin typeface="宋体" panose="02010600030101010101" pitchFamily="2" charset="-122"/>
              </a:rPr>
              <a:t>软件配置管理的目标是，使变化更正确且更容易被适应，在必须变化时，减少所需花费的工作量。</a:t>
            </a:r>
          </a:p>
        </p:txBody>
      </p:sp>
    </p:spTree>
  </p:cSld>
  <p:clrMapOvr>
    <a:masterClrMapping/>
  </p:clrMapOvr>
  <p:transition>
    <p:pull/>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521550" y="458670"/>
            <a:ext cx="849630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配置管理过程</a:t>
            </a:r>
          </a:p>
        </p:txBody>
      </p:sp>
      <p:sp>
        <p:nvSpPr>
          <p:cNvPr id="35843" name="Rectangle 5"/>
          <p:cNvSpPr>
            <a:spLocks noChangeArrowheads="1"/>
          </p:cNvSpPr>
          <p:nvPr/>
        </p:nvSpPr>
        <p:spPr bwMode="auto">
          <a:xfrm>
            <a:off x="-198530" y="1808163"/>
            <a:ext cx="8640960" cy="1980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chemeClr val="accent2"/>
              </a:buClr>
              <a:buFont typeface="Wingdings" pitchFamily="2" charset="2"/>
              <a:buNone/>
            </a:pPr>
            <a:r>
              <a:rPr lang="en-US" altLang="zh-CN" sz="2800" b="0" dirty="0">
                <a:solidFill>
                  <a:schemeClr val="tx1"/>
                </a:solidFill>
                <a:latin typeface="楷体_GB2312" pitchFamily="49" charset="-122"/>
                <a:ea typeface="楷体_GB2312" pitchFamily="49" charset="-122"/>
              </a:rPr>
              <a:t>           </a:t>
            </a:r>
            <a:r>
              <a:rPr lang="en-US" altLang="zh-CN" sz="2800" dirty="0">
                <a:solidFill>
                  <a:schemeClr val="tx1"/>
                </a:solidFill>
                <a:latin typeface="+mn-ea"/>
                <a:ea typeface="+mn-ea"/>
              </a:rPr>
              <a:t>1</a:t>
            </a:r>
            <a:r>
              <a:rPr lang="zh-CN" altLang="en-US" sz="2800" dirty="0">
                <a:solidFill>
                  <a:schemeClr val="tx1"/>
                </a:solidFill>
                <a:latin typeface="+mn-ea"/>
                <a:ea typeface="+mn-ea"/>
              </a:rPr>
              <a:t>、 标识配置项</a:t>
            </a:r>
            <a:endParaRPr lang="en-US" altLang="zh-CN" sz="2800" dirty="0">
              <a:solidFill>
                <a:srgbClr val="0000FF"/>
              </a:solidFill>
              <a:latin typeface="+mn-ea"/>
              <a:ea typeface="+mn-ea"/>
            </a:endParaRPr>
          </a:p>
          <a:p>
            <a:pPr marL="469900" indent="-469900" algn="l" eaLnBrk="0" hangingPunct="0">
              <a:spcBef>
                <a:spcPct val="20000"/>
              </a:spcBef>
              <a:buClr>
                <a:schemeClr val="accent2"/>
              </a:buClr>
              <a:buFont typeface="Wingdings" pitchFamily="2" charset="2"/>
              <a:buNone/>
            </a:pPr>
            <a:r>
              <a:rPr lang="en-US" altLang="zh-CN" sz="2800" dirty="0">
                <a:solidFill>
                  <a:schemeClr val="tx1"/>
                </a:solidFill>
                <a:latin typeface="+mn-ea"/>
                <a:ea typeface="+mn-ea"/>
              </a:rPr>
              <a:t>           2</a:t>
            </a:r>
            <a:r>
              <a:rPr lang="zh-CN" altLang="en-US" sz="2800" dirty="0">
                <a:solidFill>
                  <a:schemeClr val="tx1"/>
                </a:solidFill>
                <a:latin typeface="+mn-ea"/>
                <a:ea typeface="+mn-ea"/>
              </a:rPr>
              <a:t>、 进行配置控制（</a:t>
            </a:r>
            <a:r>
              <a:rPr lang="zh-CN" altLang="en-US" sz="2800" dirty="0">
                <a:latin typeface="+mn-ea"/>
                <a:ea typeface="+mn-ea"/>
              </a:rPr>
              <a:t>关键</a:t>
            </a:r>
            <a:r>
              <a:rPr lang="zh-CN" altLang="en-US" sz="2800" dirty="0">
                <a:solidFill>
                  <a:schemeClr val="tx1"/>
                </a:solidFill>
                <a:latin typeface="+mn-ea"/>
                <a:ea typeface="+mn-ea"/>
              </a:rPr>
              <a:t>）</a:t>
            </a:r>
          </a:p>
          <a:p>
            <a:pPr marL="469900" indent="-469900" algn="l" eaLnBrk="0" hangingPunct="0">
              <a:spcBef>
                <a:spcPct val="20000"/>
              </a:spcBef>
              <a:buClr>
                <a:schemeClr val="accent2"/>
              </a:buClr>
              <a:buFont typeface="Wingdings" pitchFamily="2" charset="2"/>
              <a:buNone/>
            </a:pPr>
            <a:r>
              <a:rPr lang="en-US" altLang="zh-CN" sz="2800" dirty="0">
                <a:solidFill>
                  <a:schemeClr val="tx1"/>
                </a:solidFill>
                <a:latin typeface="+mn-ea"/>
                <a:ea typeface="+mn-ea"/>
              </a:rPr>
              <a:t>           3</a:t>
            </a:r>
            <a:r>
              <a:rPr lang="zh-CN" altLang="en-US" sz="2800" dirty="0">
                <a:solidFill>
                  <a:schemeClr val="tx1"/>
                </a:solidFill>
                <a:latin typeface="+mn-ea"/>
                <a:ea typeface="+mn-ea"/>
              </a:rPr>
              <a:t>、 执行配置审计</a:t>
            </a:r>
          </a:p>
          <a:p>
            <a:pPr marL="469900" indent="-469900" algn="l" eaLnBrk="0" hangingPunct="0">
              <a:spcBef>
                <a:spcPct val="20000"/>
              </a:spcBef>
              <a:buClr>
                <a:schemeClr val="accent2"/>
              </a:buClr>
              <a:buFont typeface="Wingdings" pitchFamily="2" charset="2"/>
              <a:buNone/>
            </a:pPr>
            <a:r>
              <a:rPr lang="zh-CN" altLang="en-US" sz="2800" dirty="0">
                <a:solidFill>
                  <a:schemeClr val="tx1"/>
                </a:solidFill>
                <a:latin typeface="+mn-ea"/>
                <a:ea typeface="+mn-ea"/>
              </a:rPr>
              <a:t>           </a:t>
            </a:r>
            <a:r>
              <a:rPr lang="en-US" altLang="zh-CN" sz="2800" dirty="0">
                <a:solidFill>
                  <a:schemeClr val="tx1"/>
                </a:solidFill>
                <a:latin typeface="+mn-ea"/>
                <a:ea typeface="+mn-ea"/>
              </a:rPr>
              <a:t>4</a:t>
            </a:r>
            <a:r>
              <a:rPr lang="zh-CN" altLang="en-US" sz="2800" dirty="0">
                <a:solidFill>
                  <a:schemeClr val="tx1"/>
                </a:solidFill>
                <a:latin typeface="+mn-ea"/>
                <a:ea typeface="+mn-ea"/>
              </a:rPr>
              <a:t>、 记录配置状态</a:t>
            </a:r>
          </a:p>
          <a:p>
            <a:pPr marL="469900" indent="-469900" algn="l" eaLnBrk="0" hangingPunct="0">
              <a:spcBef>
                <a:spcPct val="20000"/>
              </a:spcBef>
              <a:buClr>
                <a:schemeClr val="accent2"/>
              </a:buClr>
              <a:buFont typeface="Wingdings" pitchFamily="2" charset="2"/>
              <a:buNone/>
            </a:pPr>
            <a:endParaRPr lang="zh-CN" altLang="en-US" sz="2400" b="0" dirty="0">
              <a:solidFill>
                <a:schemeClr val="tx1"/>
              </a:solidFill>
              <a:latin typeface="楷体_GB2312" pitchFamily="49" charset="-122"/>
              <a:ea typeface="楷体_GB2312" pitchFamily="49" charset="-122"/>
            </a:endParaRPr>
          </a:p>
          <a:p>
            <a:pPr marL="469900" indent="-469900" algn="l" eaLnBrk="0" hangingPunct="0">
              <a:spcBef>
                <a:spcPct val="20000"/>
              </a:spcBef>
              <a:buClr>
                <a:schemeClr val="accent2"/>
              </a:buClr>
              <a:buFont typeface="Wingdings" pitchFamily="2" charset="2"/>
              <a:buNone/>
            </a:pPr>
            <a:r>
              <a:rPr lang="zh-CN" altLang="en-US" sz="2400" b="0" dirty="0">
                <a:solidFill>
                  <a:schemeClr val="tx1"/>
                </a:solidFill>
                <a:latin typeface="楷体_GB2312" pitchFamily="49" charset="-122"/>
                <a:ea typeface="楷体_GB2312" pitchFamily="49" charset="-122"/>
              </a:rPr>
              <a:t>            </a:t>
            </a:r>
          </a:p>
        </p:txBody>
      </p:sp>
      <p:sp>
        <p:nvSpPr>
          <p:cNvPr id="35844" name="Rectangle 6"/>
          <p:cNvSpPr>
            <a:spLocks noChangeArrowheads="1"/>
          </p:cNvSpPr>
          <p:nvPr/>
        </p:nvSpPr>
        <p:spPr bwMode="auto">
          <a:xfrm>
            <a:off x="1781113" y="4081714"/>
            <a:ext cx="729138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l"/>
            <a:r>
              <a:rPr lang="zh-CN" altLang="en-US" sz="2800" dirty="0">
                <a:solidFill>
                  <a:srgbClr val="FF3300"/>
                </a:solidFill>
                <a:latin typeface="+mn-ea"/>
                <a:ea typeface="+mn-ea"/>
              </a:rPr>
              <a:t>配置控制是核心：</a:t>
            </a:r>
          </a:p>
          <a:p>
            <a:pPr algn="l"/>
            <a:endParaRPr lang="zh-CN" altLang="en-US" sz="2800" dirty="0">
              <a:solidFill>
                <a:srgbClr val="FF3300"/>
              </a:solidFill>
              <a:latin typeface="+mn-ea"/>
              <a:ea typeface="+mn-ea"/>
            </a:endParaRPr>
          </a:p>
          <a:p>
            <a:pPr algn="l">
              <a:buClr>
                <a:srgbClr val="FF0000"/>
              </a:buClr>
              <a:buFont typeface="Wingdings" pitchFamily="2" charset="2"/>
              <a:buChar char="ü"/>
            </a:pPr>
            <a:r>
              <a:rPr lang="zh-CN" altLang="en-US" sz="2800" dirty="0">
                <a:solidFill>
                  <a:schemeClr val="tx1"/>
                </a:solidFill>
                <a:latin typeface="+mn-ea"/>
                <a:ea typeface="+mn-ea"/>
              </a:rPr>
              <a:t>  存取控制（开发库、</a:t>
            </a:r>
            <a:r>
              <a:rPr lang="zh-CN" altLang="en-US" sz="2800" dirty="0">
                <a:latin typeface="+mn-ea"/>
                <a:ea typeface="+mn-ea"/>
              </a:rPr>
              <a:t>基线库</a:t>
            </a:r>
            <a:r>
              <a:rPr lang="zh-CN" altLang="en-US" sz="2800" dirty="0">
                <a:solidFill>
                  <a:schemeClr val="tx1"/>
                </a:solidFill>
                <a:latin typeface="+mn-ea"/>
                <a:ea typeface="+mn-ea"/>
              </a:rPr>
              <a:t>、产品库）</a:t>
            </a:r>
          </a:p>
          <a:p>
            <a:pPr algn="l">
              <a:buClr>
                <a:srgbClr val="FF0000"/>
              </a:buClr>
              <a:buFont typeface="Wingdings" pitchFamily="2" charset="2"/>
              <a:buChar char="ü"/>
            </a:pPr>
            <a:r>
              <a:rPr lang="zh-CN" altLang="en-US" sz="2800" dirty="0">
                <a:solidFill>
                  <a:schemeClr val="tx1"/>
                </a:solidFill>
                <a:latin typeface="+mn-ea"/>
                <a:ea typeface="+mn-ea"/>
              </a:rPr>
              <a:t>  版本控制 </a:t>
            </a:r>
          </a:p>
          <a:p>
            <a:pPr algn="l">
              <a:buClr>
                <a:srgbClr val="FF0000"/>
              </a:buClr>
              <a:buFont typeface="Wingdings" pitchFamily="2" charset="2"/>
              <a:buChar char="ü"/>
            </a:pPr>
            <a:r>
              <a:rPr lang="zh-CN" altLang="en-US" sz="2800" dirty="0">
                <a:solidFill>
                  <a:schemeClr val="tx1"/>
                </a:solidFill>
                <a:latin typeface="+mn-ea"/>
                <a:ea typeface="+mn-ea"/>
              </a:rPr>
              <a:t>  变更控制</a:t>
            </a:r>
          </a:p>
          <a:p>
            <a:pPr algn="l">
              <a:buClr>
                <a:srgbClr val="FF0000"/>
              </a:buClr>
              <a:buFont typeface="Wingdings" pitchFamily="2" charset="2"/>
              <a:buChar char="ü"/>
            </a:pPr>
            <a:r>
              <a:rPr lang="zh-CN" altLang="en-US" sz="2800" dirty="0">
                <a:solidFill>
                  <a:schemeClr val="tx1"/>
                </a:solidFill>
                <a:latin typeface="+mn-ea"/>
                <a:ea typeface="+mn-ea"/>
              </a:rPr>
              <a:t>  产品发布控制</a:t>
            </a:r>
          </a:p>
        </p:txBody>
      </p:sp>
    </p:spTree>
  </p:cSld>
  <p:clrMapOvr>
    <a:masterClrMapping/>
  </p:clrMapOvr>
  <p:transition>
    <p:pull/>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549290" y="1718810"/>
            <a:ext cx="86582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39738" indent="-439738">
              <a:defRPr kumimoji="1">
                <a:solidFill>
                  <a:schemeClr val="tx1"/>
                </a:solidFill>
                <a:latin typeface="Calibri" panose="020F0502020204030204" pitchFamily="34" charset="0"/>
                <a:ea typeface="微软雅黑" panose="020B0503020204020204" pitchFamily="34" charset="-122"/>
              </a:defRPr>
            </a:lvl1pPr>
            <a:lvl2pPr marL="742950" indent="-285750">
              <a:defRPr kumimoji="1">
                <a:solidFill>
                  <a:schemeClr val="tx1"/>
                </a:solidFill>
                <a:latin typeface="Calibri" panose="020F0502020204030204" pitchFamily="34" charset="0"/>
                <a:ea typeface="微软雅黑" panose="020B0503020204020204" pitchFamily="34" charset="-122"/>
              </a:defRPr>
            </a:lvl2pPr>
            <a:lvl3pPr marL="1143000" indent="-228600">
              <a:defRPr kumimoji="1">
                <a:solidFill>
                  <a:schemeClr val="tx1"/>
                </a:solidFill>
                <a:latin typeface="Calibri" panose="020F0502020204030204" pitchFamily="34" charset="0"/>
                <a:ea typeface="微软雅黑" panose="020B0503020204020204" pitchFamily="34" charset="-122"/>
              </a:defRPr>
            </a:lvl3pPr>
            <a:lvl4pPr marL="1600200" indent="-228600">
              <a:defRPr kumimoji="1">
                <a:solidFill>
                  <a:schemeClr val="tx1"/>
                </a:solidFill>
                <a:latin typeface="Calibri" panose="020F0502020204030204" pitchFamily="34" charset="0"/>
                <a:ea typeface="微软雅黑" panose="020B0503020204020204" pitchFamily="34" charset="-122"/>
              </a:defRPr>
            </a:lvl4pPr>
            <a:lvl5pPr marL="2057400" indent="-228600">
              <a:defRPr kumimoji="1">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9pPr>
          </a:lstStyle>
          <a:p>
            <a:pPr algn="l">
              <a:lnSpc>
                <a:spcPct val="150000"/>
              </a:lnSpc>
              <a:buClr>
                <a:srgbClr val="FF0000"/>
              </a:buClr>
              <a:buFont typeface="Wingdings" panose="05000000000000000000" pitchFamily="2" charset="2"/>
              <a:buChar char="p"/>
            </a:pPr>
            <a:r>
              <a:rPr kumimoji="0" lang="zh-CN" altLang="en-US" sz="2400" b="1" dirty="0">
                <a:solidFill>
                  <a:srgbClr val="FF0000"/>
                </a:solidFill>
                <a:latin typeface="+mn-ea"/>
                <a:ea typeface="+mn-ea"/>
              </a:rPr>
              <a:t>基线（</a:t>
            </a:r>
            <a:r>
              <a:rPr kumimoji="0" lang="en-US" altLang="zh-CN" sz="2400" b="1" dirty="0" err="1">
                <a:solidFill>
                  <a:srgbClr val="FF0000"/>
                </a:solidFill>
                <a:latin typeface="+mn-ea"/>
                <a:ea typeface="+mn-ea"/>
              </a:rPr>
              <a:t>BaseLine</a:t>
            </a:r>
            <a:r>
              <a:rPr kumimoji="0" lang="zh-CN" altLang="en-US" sz="2400" b="1" dirty="0">
                <a:solidFill>
                  <a:srgbClr val="FF0000"/>
                </a:solidFill>
                <a:latin typeface="+mn-ea"/>
                <a:ea typeface="+mn-ea"/>
              </a:rPr>
              <a:t>）</a:t>
            </a:r>
            <a:r>
              <a:rPr kumimoji="0" lang="zh-CN" altLang="en-US" sz="2400" dirty="0">
                <a:latin typeface="+mn-ea"/>
                <a:ea typeface="+mn-ea"/>
              </a:rPr>
              <a:t>是已经通过了正式复审的规格说明或中间产品，它可以作为进一步开发的基础，并且只有通过正式的变化控制过程才能改变。</a:t>
            </a:r>
            <a:endParaRPr kumimoji="0" lang="en-US" altLang="zh-CN" sz="2400" dirty="0">
              <a:latin typeface="+mn-ea"/>
              <a:ea typeface="+mn-ea"/>
            </a:endParaRPr>
          </a:p>
          <a:p>
            <a:pPr algn="l">
              <a:lnSpc>
                <a:spcPct val="150000"/>
              </a:lnSpc>
              <a:buClr>
                <a:srgbClr val="FF0000"/>
              </a:buClr>
              <a:buFont typeface="Wingdings" panose="05000000000000000000" pitchFamily="2" charset="2"/>
              <a:buChar char="p"/>
            </a:pPr>
            <a:r>
              <a:rPr kumimoji="0" lang="zh-CN" altLang="en-US" sz="2400" dirty="0">
                <a:latin typeface="+mn-ea"/>
                <a:ea typeface="+mn-ea"/>
              </a:rPr>
              <a:t>基线标志着软件开发过程的各个</a:t>
            </a:r>
            <a:r>
              <a:rPr kumimoji="0" lang="zh-CN" altLang="en-US" sz="2400" dirty="0">
                <a:solidFill>
                  <a:srgbClr val="0000FF"/>
                </a:solidFill>
                <a:latin typeface="+mn-ea"/>
                <a:ea typeface="+mn-ea"/>
              </a:rPr>
              <a:t>里程碑</a:t>
            </a:r>
            <a:r>
              <a:rPr kumimoji="0" lang="zh-CN" altLang="en-US" sz="2400" dirty="0">
                <a:latin typeface="+mn-ea"/>
                <a:ea typeface="+mn-ea"/>
              </a:rPr>
              <a:t>（</a:t>
            </a:r>
            <a:r>
              <a:rPr kumimoji="0" lang="en-US" altLang="zh-CN" sz="2400" dirty="0">
                <a:latin typeface="+mn-ea"/>
                <a:ea typeface="+mn-ea"/>
              </a:rPr>
              <a:t>Milestone</a:t>
            </a:r>
            <a:r>
              <a:rPr kumimoji="0" lang="zh-CN" altLang="en-US" sz="2400" dirty="0">
                <a:latin typeface="+mn-ea"/>
                <a:ea typeface="+mn-ea"/>
              </a:rPr>
              <a:t>）。</a:t>
            </a:r>
            <a:endParaRPr kumimoji="0" lang="en-US" altLang="zh-CN" sz="2400" dirty="0">
              <a:latin typeface="+mn-ea"/>
              <a:ea typeface="+mn-ea"/>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580" y="4373357"/>
            <a:ext cx="7880350" cy="2386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a:spLocks noChangeArrowheads="1"/>
          </p:cNvSpPr>
          <p:nvPr/>
        </p:nvSpPr>
        <p:spPr bwMode="auto">
          <a:xfrm>
            <a:off x="495394" y="368660"/>
            <a:ext cx="556177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algn="l"/>
            <a:r>
              <a:rPr lang="zh-CN" altLang="en-US" sz="4000" dirty="0">
                <a:solidFill>
                  <a:srgbClr val="0000FF"/>
                </a:solidFill>
                <a:ea typeface="黑体" pitchFamily="49" charset="-122"/>
                <a:cs typeface="Times New Roman" panose="02020603050405020304" pitchFamily="18" charset="0"/>
              </a:rPr>
              <a:t>基线 </a:t>
            </a:r>
            <a:r>
              <a:rPr lang="en-US" altLang="zh-CN" sz="4000" dirty="0">
                <a:solidFill>
                  <a:srgbClr val="0000FF"/>
                </a:solidFill>
                <a:ea typeface="楷体_GB2312" pitchFamily="49" charset="-122"/>
                <a:cs typeface="Times New Roman" panose="02020603050405020304" pitchFamily="18" charset="0"/>
              </a:rPr>
              <a:t>Baseline</a:t>
            </a:r>
            <a:endParaRPr lang="zh-CN" altLang="en-US" sz="4000" dirty="0">
              <a:solidFill>
                <a:srgbClr val="0000FF"/>
              </a:solidFill>
              <a:ea typeface="黑体" pitchFamily="49" charset="-122"/>
              <a:cs typeface="Times New Roman" panose="02020603050405020304" pitchFamily="18" charset="0"/>
            </a:endParaRPr>
          </a:p>
        </p:txBody>
      </p:sp>
    </p:spTree>
    <p:extLst>
      <p:ext uri="{BB962C8B-B14F-4D97-AF65-F5344CB8AC3E}">
        <p14:creationId xmlns:p14="http://schemas.microsoft.com/office/powerpoint/2010/main" val="799376569"/>
      </p:ext>
    </p:extLst>
  </p:cSld>
  <p:clrMapOvr>
    <a:masterClrMapping/>
  </p:clrMapOvr>
  <p:transition>
    <p:pull/>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4"/>
          <p:cNvSpPr>
            <a:spLocks noChangeArrowheads="1"/>
          </p:cNvSpPr>
          <p:nvPr/>
        </p:nvSpPr>
        <p:spPr bwMode="auto">
          <a:xfrm>
            <a:off x="54390" y="1763815"/>
            <a:ext cx="8928100" cy="509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15000"/>
              </a:lnSpc>
              <a:spcBef>
                <a:spcPct val="20000"/>
              </a:spcBef>
              <a:buClr>
                <a:schemeClr val="accent2"/>
              </a:buClr>
              <a:buFont typeface="Wingdings" pitchFamily="2" charset="2"/>
              <a:buNone/>
            </a:pPr>
            <a:r>
              <a:rPr lang="en-US" altLang="zh-CN" sz="2400" b="0" dirty="0">
                <a:solidFill>
                  <a:schemeClr val="tx1"/>
                </a:solidFill>
                <a:latin typeface="+mn-ea"/>
                <a:ea typeface="+mn-ea"/>
                <a:cs typeface="Times New Roman" panose="02020603050405020304" pitchFamily="18" charset="0"/>
              </a:rPr>
              <a:t>      </a:t>
            </a:r>
            <a:r>
              <a:rPr lang="en-US" altLang="zh-CN" sz="2400" dirty="0">
                <a:solidFill>
                  <a:schemeClr val="tx1"/>
                </a:solidFill>
                <a:latin typeface="+mn-ea"/>
                <a:ea typeface="+mn-ea"/>
                <a:cs typeface="Times New Roman" panose="02020603050405020304" pitchFamily="18" charset="0"/>
              </a:rPr>
              <a:t>IEEE</a:t>
            </a:r>
            <a:r>
              <a:rPr lang="zh-CN" altLang="en-US" sz="2400" dirty="0">
                <a:solidFill>
                  <a:schemeClr val="tx1"/>
                </a:solidFill>
                <a:latin typeface="+mn-ea"/>
                <a:ea typeface="+mn-ea"/>
                <a:cs typeface="Times New Roman" panose="02020603050405020304" pitchFamily="18" charset="0"/>
              </a:rPr>
              <a:t>把基线定义为： </a:t>
            </a:r>
            <a:r>
              <a:rPr lang="zh-CN" altLang="en-US" sz="2400" dirty="0">
                <a:solidFill>
                  <a:srgbClr val="3333CC"/>
                </a:solidFill>
                <a:latin typeface="+mn-ea"/>
                <a:ea typeface="+mn-ea"/>
                <a:cs typeface="Times New Roman" panose="02020603050405020304" pitchFamily="18" charset="0"/>
              </a:rPr>
              <a:t>已经通过了正式复审的规格说明或中间产品，它可以作为进一步开发的基础，并且只有通过正式的变化控制过程才能改变它。</a:t>
            </a:r>
          </a:p>
          <a:p>
            <a:pPr marL="908050" lvl="1" indent="-436563" algn="just" eaLnBrk="0" hangingPunct="0">
              <a:lnSpc>
                <a:spcPct val="115000"/>
              </a:lnSpc>
              <a:spcBef>
                <a:spcPct val="20000"/>
              </a:spcBef>
              <a:buClr>
                <a:srgbClr val="FF0000"/>
              </a:buClr>
              <a:buFont typeface="Wingdings" panose="05000000000000000000" pitchFamily="2" charset="2"/>
              <a:buChar char="l"/>
            </a:pPr>
            <a:r>
              <a:rPr lang="zh-CN" altLang="en-US" sz="2400" dirty="0">
                <a:solidFill>
                  <a:schemeClr val="tx1"/>
                </a:solidFill>
                <a:latin typeface="+mn-ea"/>
                <a:ea typeface="+mn-ea"/>
                <a:cs typeface="Times New Roman" panose="02020603050405020304" pitchFamily="18" charset="0"/>
              </a:rPr>
              <a:t>基线由</a:t>
            </a:r>
            <a:r>
              <a:rPr lang="zh-CN" altLang="en-US" sz="2400" dirty="0">
                <a:latin typeface="+mn-ea"/>
                <a:ea typeface="+mn-ea"/>
                <a:cs typeface="Times New Roman" panose="02020603050405020304" pitchFamily="18" charset="0"/>
              </a:rPr>
              <a:t>一组配置项组成</a:t>
            </a:r>
            <a:r>
              <a:rPr lang="zh-CN" altLang="en-US" sz="2400" dirty="0">
                <a:solidFill>
                  <a:schemeClr val="tx1"/>
                </a:solidFill>
                <a:latin typeface="+mn-ea"/>
                <a:ea typeface="+mn-ea"/>
                <a:cs typeface="Times New Roman" panose="02020603050405020304" pitchFamily="18" charset="0"/>
              </a:rPr>
              <a:t>，这些配置项构成了一个相对稳定的逻辑实体。基线中的配置项被“冻结”了，则不能再被任何人随意修改。</a:t>
            </a:r>
          </a:p>
          <a:p>
            <a:pPr marL="908050" lvl="1" indent="-436563" algn="just" eaLnBrk="0" hangingPunct="0">
              <a:lnSpc>
                <a:spcPct val="115000"/>
              </a:lnSpc>
              <a:spcBef>
                <a:spcPct val="20000"/>
              </a:spcBef>
              <a:buClr>
                <a:srgbClr val="FF0000"/>
              </a:buClr>
              <a:buFont typeface="Wingdings" panose="05000000000000000000" pitchFamily="2" charset="2"/>
              <a:buChar char="l"/>
            </a:pPr>
            <a:r>
              <a:rPr lang="zh-CN" altLang="en-US" sz="2400" dirty="0">
                <a:solidFill>
                  <a:schemeClr val="tx1"/>
                </a:solidFill>
                <a:latin typeface="+mn-ea"/>
                <a:ea typeface="+mn-ea"/>
                <a:cs typeface="Times New Roman" panose="02020603050405020304" pitchFamily="18" charset="0"/>
              </a:rPr>
              <a:t>基线通常对应于开发过程中的</a:t>
            </a:r>
            <a:r>
              <a:rPr lang="zh-CN" altLang="en-US" sz="2400" dirty="0">
                <a:latin typeface="+mn-ea"/>
                <a:ea typeface="+mn-ea"/>
                <a:cs typeface="Times New Roman" panose="02020603050405020304" pitchFamily="18" charset="0"/>
              </a:rPr>
              <a:t>里程碑</a:t>
            </a:r>
            <a:r>
              <a:rPr lang="zh-CN" altLang="en-US" sz="2400" dirty="0">
                <a:solidFill>
                  <a:schemeClr val="tx1"/>
                </a:solidFill>
                <a:latin typeface="+mn-ea"/>
                <a:ea typeface="+mn-ea"/>
                <a:cs typeface="Times New Roman" panose="02020603050405020304" pitchFamily="18" charset="0"/>
              </a:rPr>
              <a:t>（</a:t>
            </a:r>
            <a:r>
              <a:rPr lang="en-US" altLang="zh-CN" sz="2400" dirty="0">
                <a:solidFill>
                  <a:schemeClr val="tx1"/>
                </a:solidFill>
                <a:latin typeface="+mn-ea"/>
                <a:ea typeface="+mn-ea"/>
                <a:cs typeface="Times New Roman" panose="02020603050405020304" pitchFamily="18" charset="0"/>
              </a:rPr>
              <a:t>Milestone），</a:t>
            </a:r>
            <a:r>
              <a:rPr lang="zh-CN" altLang="en-US" sz="2400" dirty="0">
                <a:solidFill>
                  <a:schemeClr val="tx1"/>
                </a:solidFill>
                <a:latin typeface="+mn-ea"/>
                <a:ea typeface="+mn-ea"/>
                <a:cs typeface="Times New Roman" panose="02020603050405020304" pitchFamily="18" charset="0"/>
              </a:rPr>
              <a:t>一个产品可以有多个基线，也可以只有一个基线。基线的主要属性有：名称、标识符、版本、日期等。</a:t>
            </a:r>
          </a:p>
          <a:p>
            <a:pPr marL="908050" lvl="1" indent="-436563" algn="just" eaLnBrk="0" hangingPunct="0">
              <a:lnSpc>
                <a:spcPct val="115000"/>
              </a:lnSpc>
              <a:spcBef>
                <a:spcPct val="20000"/>
              </a:spcBef>
              <a:buClr>
                <a:srgbClr val="FF0000"/>
              </a:buClr>
              <a:buFont typeface="Wingdings" panose="05000000000000000000" pitchFamily="2" charset="2"/>
              <a:buChar char="l"/>
            </a:pPr>
            <a:r>
              <a:rPr lang="zh-CN" altLang="en-US" sz="2400" dirty="0">
                <a:solidFill>
                  <a:schemeClr val="tx1"/>
                </a:solidFill>
                <a:latin typeface="+mn-ea"/>
                <a:ea typeface="+mn-ea"/>
                <a:cs typeface="Times New Roman" panose="02020603050405020304" pitchFamily="18" charset="0"/>
              </a:rPr>
              <a:t>通常将交付给客户的基线称为一个“</a:t>
            </a:r>
            <a:r>
              <a:rPr lang="en-US" altLang="zh-CN" sz="2400" dirty="0">
                <a:latin typeface="+mn-ea"/>
                <a:ea typeface="+mn-ea"/>
                <a:cs typeface="Times New Roman" panose="02020603050405020304" pitchFamily="18" charset="0"/>
              </a:rPr>
              <a:t>Release</a:t>
            </a:r>
            <a:r>
              <a:rPr lang="en-US" altLang="zh-CN" sz="2400" dirty="0">
                <a:solidFill>
                  <a:schemeClr val="tx1"/>
                </a:solidFill>
                <a:latin typeface="+mn-ea"/>
                <a:ea typeface="+mn-ea"/>
                <a:cs typeface="Times New Roman" panose="02020603050405020304" pitchFamily="18" charset="0"/>
              </a:rPr>
              <a:t>”，</a:t>
            </a:r>
            <a:r>
              <a:rPr lang="zh-CN" altLang="en-US" sz="2400" dirty="0">
                <a:solidFill>
                  <a:schemeClr val="tx1"/>
                </a:solidFill>
                <a:latin typeface="+mn-ea"/>
                <a:ea typeface="+mn-ea"/>
                <a:cs typeface="Times New Roman" panose="02020603050405020304" pitchFamily="18" charset="0"/>
              </a:rPr>
              <a:t>为内部开发用的基线则称为一个“</a:t>
            </a:r>
            <a:r>
              <a:rPr lang="en-US" altLang="zh-CN" sz="2400" dirty="0">
                <a:solidFill>
                  <a:srgbClr val="0000FF"/>
                </a:solidFill>
                <a:latin typeface="+mn-ea"/>
                <a:ea typeface="+mn-ea"/>
                <a:cs typeface="Times New Roman" panose="02020603050405020304" pitchFamily="18" charset="0"/>
              </a:rPr>
              <a:t>Build”</a:t>
            </a:r>
            <a:r>
              <a:rPr lang="en-US" altLang="zh-CN" sz="2400" dirty="0">
                <a:solidFill>
                  <a:schemeClr val="tx1"/>
                </a:solidFill>
                <a:latin typeface="+mn-ea"/>
                <a:ea typeface="+mn-ea"/>
                <a:cs typeface="Times New Roman" panose="02020603050405020304" pitchFamily="18" charset="0"/>
              </a:rPr>
              <a:t>。</a:t>
            </a:r>
            <a:r>
              <a:rPr lang="en-US" altLang="zh-CN" sz="2200" dirty="0">
                <a:solidFill>
                  <a:schemeClr val="tx1"/>
                </a:solidFill>
                <a:latin typeface="+mn-ea"/>
                <a:ea typeface="+mn-ea"/>
                <a:cs typeface="Times New Roman" panose="02020603050405020304" pitchFamily="18" charset="0"/>
              </a:rPr>
              <a:t> </a:t>
            </a:r>
            <a:r>
              <a:rPr lang="zh-CN" altLang="en-US" sz="2200" dirty="0">
                <a:solidFill>
                  <a:schemeClr val="tx1"/>
                </a:solidFill>
                <a:latin typeface="+mn-ea"/>
                <a:ea typeface="+mn-ea"/>
                <a:cs typeface="Times New Roman" panose="02020603050405020304" pitchFamily="18" charset="0"/>
              </a:rPr>
              <a:t>  </a:t>
            </a:r>
          </a:p>
        </p:txBody>
      </p:sp>
      <p:sp>
        <p:nvSpPr>
          <p:cNvPr id="36868" name="Rectangle 5"/>
          <p:cNvSpPr>
            <a:spLocks noChangeArrowheads="1"/>
          </p:cNvSpPr>
          <p:nvPr/>
        </p:nvSpPr>
        <p:spPr bwMode="auto">
          <a:xfrm>
            <a:off x="478283" y="458670"/>
            <a:ext cx="556177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algn="l"/>
            <a:r>
              <a:rPr lang="zh-CN" altLang="en-US" sz="4000" dirty="0">
                <a:solidFill>
                  <a:srgbClr val="0000FF"/>
                </a:solidFill>
                <a:ea typeface="黑体" pitchFamily="49" charset="-122"/>
                <a:cs typeface="Times New Roman" panose="02020603050405020304" pitchFamily="18" charset="0"/>
              </a:rPr>
              <a:t>基线 </a:t>
            </a:r>
            <a:r>
              <a:rPr lang="en-US" altLang="zh-CN" sz="4000" dirty="0">
                <a:solidFill>
                  <a:srgbClr val="0000FF"/>
                </a:solidFill>
                <a:ea typeface="楷体_GB2312" pitchFamily="49" charset="-122"/>
                <a:cs typeface="Times New Roman" panose="02020603050405020304" pitchFamily="18" charset="0"/>
              </a:rPr>
              <a:t>Baseline</a:t>
            </a:r>
            <a:endParaRPr lang="zh-CN" altLang="en-US" sz="4000" dirty="0">
              <a:solidFill>
                <a:srgbClr val="0000FF"/>
              </a:solidFill>
              <a:ea typeface="黑体" pitchFamily="49" charset="-122"/>
              <a:cs typeface="Times New Roman" panose="02020603050405020304" pitchFamily="18" charset="0"/>
            </a:endParaRPr>
          </a:p>
        </p:txBody>
      </p:sp>
    </p:spTree>
  </p:cSld>
  <p:clrMapOvr>
    <a:masterClrMapping/>
  </p:clrMapOvr>
  <p:transition>
    <p:pull/>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ChangeArrowheads="1"/>
          </p:cNvSpPr>
          <p:nvPr/>
        </p:nvSpPr>
        <p:spPr bwMode="auto">
          <a:xfrm>
            <a:off x="611188" y="773113"/>
            <a:ext cx="8258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a:solidFill>
                  <a:srgbClr val="0000FF"/>
                </a:solidFill>
                <a:cs typeface="Times New Roman" pitchFamily="18" charset="0"/>
              </a:rPr>
              <a:t>Baselines</a:t>
            </a:r>
          </a:p>
        </p:txBody>
      </p:sp>
      <p:sp>
        <p:nvSpPr>
          <p:cNvPr id="37892" name="Oval 3"/>
          <p:cNvSpPr>
            <a:spLocks noChangeArrowheads="1"/>
          </p:cNvSpPr>
          <p:nvPr/>
        </p:nvSpPr>
        <p:spPr bwMode="auto">
          <a:xfrm>
            <a:off x="2809875" y="2257425"/>
            <a:ext cx="771525" cy="411163"/>
          </a:xfrm>
          <a:prstGeom prst="ellipse">
            <a:avLst/>
          </a:prstGeom>
          <a:solidFill>
            <a:schemeClr val="accent1"/>
          </a:solidFill>
          <a:ln w="19050">
            <a:solidFill>
              <a:schemeClr val="tx1"/>
            </a:solidFill>
            <a:round/>
            <a:headEnd/>
            <a:tailEnd/>
          </a:ln>
        </p:spPr>
        <p:txBody>
          <a:bodyPr wrap="none" anchor="ctr"/>
          <a:lstStyle/>
          <a:p>
            <a:pPr>
              <a:lnSpc>
                <a:spcPct val="90000"/>
              </a:lnSpc>
              <a:spcBef>
                <a:spcPct val="20000"/>
              </a:spcBef>
              <a:buClr>
                <a:schemeClr val="hlink"/>
              </a:buClr>
              <a:buSzPct val="110000"/>
              <a:buFont typeface="Wingdings" pitchFamily="2" charset="2"/>
              <a:buNone/>
            </a:pPr>
            <a:r>
              <a:rPr lang="en-US" altLang="zh-CN" sz="2000">
                <a:solidFill>
                  <a:schemeClr val="tx1"/>
                </a:solidFill>
                <a:latin typeface="Tahoma" pitchFamily="34" charset="0"/>
              </a:rPr>
              <a:t>SCIs</a:t>
            </a:r>
          </a:p>
        </p:txBody>
      </p:sp>
      <p:sp>
        <p:nvSpPr>
          <p:cNvPr id="37893" name="Oval 4"/>
          <p:cNvSpPr>
            <a:spLocks noChangeArrowheads="1"/>
          </p:cNvSpPr>
          <p:nvPr/>
        </p:nvSpPr>
        <p:spPr bwMode="auto">
          <a:xfrm>
            <a:off x="2776538" y="3532188"/>
            <a:ext cx="769937" cy="542925"/>
          </a:xfrm>
          <a:prstGeom prst="ellipse">
            <a:avLst/>
          </a:prstGeom>
          <a:solidFill>
            <a:schemeClr val="accent1"/>
          </a:solidFill>
          <a:ln w="19050">
            <a:solidFill>
              <a:schemeClr val="tx1"/>
            </a:solidFill>
            <a:round/>
            <a:headEnd/>
            <a:tailEnd/>
          </a:ln>
        </p:spPr>
        <p:txBody>
          <a:bodyPr wrap="none" anchor="ctr"/>
          <a:lstStyle/>
          <a:p>
            <a:pPr>
              <a:lnSpc>
                <a:spcPct val="90000"/>
              </a:lnSpc>
              <a:spcBef>
                <a:spcPct val="20000"/>
              </a:spcBef>
              <a:buClr>
                <a:schemeClr val="hlink"/>
              </a:buClr>
              <a:buSzPct val="110000"/>
              <a:buFont typeface="Wingdings" pitchFamily="2" charset="2"/>
              <a:buNone/>
            </a:pPr>
            <a:r>
              <a:rPr lang="en-US" altLang="zh-CN" sz="2000" dirty="0">
                <a:solidFill>
                  <a:schemeClr val="tx1"/>
                </a:solidFill>
                <a:latin typeface="Tahoma" pitchFamily="34" charset="0"/>
              </a:rPr>
              <a:t>SCIs</a:t>
            </a:r>
            <a:endParaRPr lang="en-US" altLang="zh-CN" sz="900" dirty="0">
              <a:solidFill>
                <a:schemeClr val="tx1"/>
              </a:solidFill>
              <a:latin typeface="Tahoma" pitchFamily="34" charset="0"/>
            </a:endParaRPr>
          </a:p>
        </p:txBody>
      </p:sp>
      <p:sp>
        <p:nvSpPr>
          <p:cNvPr id="37894" name="Oval 5"/>
          <p:cNvSpPr>
            <a:spLocks noChangeArrowheads="1"/>
          </p:cNvSpPr>
          <p:nvPr/>
        </p:nvSpPr>
        <p:spPr bwMode="auto">
          <a:xfrm>
            <a:off x="5334000" y="3430588"/>
            <a:ext cx="914400" cy="542925"/>
          </a:xfrm>
          <a:prstGeom prst="ellipse">
            <a:avLst/>
          </a:prstGeom>
          <a:solidFill>
            <a:schemeClr val="accent1"/>
          </a:solidFill>
          <a:ln w="19050">
            <a:solidFill>
              <a:schemeClr val="tx1"/>
            </a:solidFill>
            <a:round/>
            <a:headEnd/>
            <a:tailEnd/>
          </a:ln>
        </p:spPr>
        <p:txBody>
          <a:bodyPr wrap="none" anchor="ctr"/>
          <a:lstStyle/>
          <a:p>
            <a:pPr>
              <a:lnSpc>
                <a:spcPct val="90000"/>
              </a:lnSpc>
              <a:spcBef>
                <a:spcPct val="20000"/>
              </a:spcBef>
              <a:buClr>
                <a:schemeClr val="hlink"/>
              </a:buClr>
              <a:buSzPct val="110000"/>
              <a:buFont typeface="Wingdings" pitchFamily="2" charset="2"/>
              <a:buNone/>
            </a:pPr>
            <a:r>
              <a:rPr lang="en-US" altLang="zh-CN" sz="2000" dirty="0">
                <a:solidFill>
                  <a:schemeClr val="tx1"/>
                </a:solidFill>
                <a:latin typeface="Tahoma" pitchFamily="34" charset="0"/>
              </a:rPr>
              <a:t>SCI</a:t>
            </a:r>
            <a:r>
              <a:rPr lang="en-US" altLang="zh-CN" sz="900" dirty="0">
                <a:solidFill>
                  <a:schemeClr val="tx1"/>
                </a:solidFill>
                <a:latin typeface="Tahoma" pitchFamily="34" charset="0"/>
              </a:rPr>
              <a:t>s</a:t>
            </a:r>
          </a:p>
        </p:txBody>
      </p:sp>
      <p:sp>
        <p:nvSpPr>
          <p:cNvPr id="37895" name="Oval 6"/>
          <p:cNvSpPr>
            <a:spLocks noChangeArrowheads="1"/>
          </p:cNvSpPr>
          <p:nvPr/>
        </p:nvSpPr>
        <p:spPr bwMode="auto">
          <a:xfrm>
            <a:off x="4876800" y="5487988"/>
            <a:ext cx="769938" cy="542925"/>
          </a:xfrm>
          <a:prstGeom prst="ellipse">
            <a:avLst/>
          </a:prstGeom>
          <a:solidFill>
            <a:schemeClr val="accent1"/>
          </a:solidFill>
          <a:ln w="19050">
            <a:solidFill>
              <a:schemeClr val="tx1"/>
            </a:solidFill>
            <a:round/>
            <a:headEnd/>
            <a:tailEnd/>
          </a:ln>
        </p:spPr>
        <p:txBody>
          <a:bodyPr wrap="none" anchor="ctr"/>
          <a:lstStyle/>
          <a:p>
            <a:pPr>
              <a:lnSpc>
                <a:spcPct val="90000"/>
              </a:lnSpc>
              <a:spcBef>
                <a:spcPct val="20000"/>
              </a:spcBef>
              <a:buClr>
                <a:schemeClr val="hlink"/>
              </a:buClr>
              <a:buSzPct val="110000"/>
              <a:buFont typeface="Wingdings" pitchFamily="2" charset="2"/>
              <a:buNone/>
            </a:pPr>
            <a:r>
              <a:rPr lang="en-US" altLang="zh-CN" sz="2000" dirty="0">
                <a:solidFill>
                  <a:schemeClr val="tx1"/>
                </a:solidFill>
                <a:latin typeface="Tahoma" pitchFamily="34" charset="0"/>
              </a:rPr>
              <a:t>SCIs</a:t>
            </a:r>
          </a:p>
        </p:txBody>
      </p:sp>
      <p:sp>
        <p:nvSpPr>
          <p:cNvPr id="37896" name="Oval 7"/>
          <p:cNvSpPr>
            <a:spLocks noChangeArrowheads="1"/>
          </p:cNvSpPr>
          <p:nvPr/>
        </p:nvSpPr>
        <p:spPr bwMode="auto">
          <a:xfrm>
            <a:off x="7305675" y="4635500"/>
            <a:ext cx="769938" cy="542925"/>
          </a:xfrm>
          <a:prstGeom prst="ellipse">
            <a:avLst/>
          </a:prstGeom>
          <a:solidFill>
            <a:schemeClr val="accent1"/>
          </a:solidFill>
          <a:ln w="19050">
            <a:solidFill>
              <a:schemeClr val="tx1"/>
            </a:solidFill>
            <a:round/>
            <a:headEnd/>
            <a:tailEnd/>
          </a:ln>
        </p:spPr>
        <p:txBody>
          <a:bodyPr wrap="none" anchor="ctr"/>
          <a:lstStyle/>
          <a:p>
            <a:pPr>
              <a:lnSpc>
                <a:spcPct val="90000"/>
              </a:lnSpc>
              <a:spcBef>
                <a:spcPct val="20000"/>
              </a:spcBef>
              <a:buClr>
                <a:schemeClr val="hlink"/>
              </a:buClr>
              <a:buSzPct val="110000"/>
              <a:buFont typeface="Wingdings" pitchFamily="2" charset="2"/>
              <a:buNone/>
            </a:pPr>
            <a:r>
              <a:rPr lang="en-US" altLang="zh-CN">
                <a:solidFill>
                  <a:schemeClr val="tx1"/>
                </a:solidFill>
                <a:latin typeface="Tahoma" pitchFamily="34" charset="0"/>
              </a:rPr>
              <a:t>SCIs</a:t>
            </a:r>
          </a:p>
        </p:txBody>
      </p:sp>
      <p:sp>
        <p:nvSpPr>
          <p:cNvPr id="37897" name="Text Box 8"/>
          <p:cNvSpPr txBox="1">
            <a:spLocks noChangeArrowheads="1"/>
          </p:cNvSpPr>
          <p:nvPr/>
        </p:nvSpPr>
        <p:spPr bwMode="auto">
          <a:xfrm>
            <a:off x="533400" y="3468688"/>
            <a:ext cx="1897063"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en-US" altLang="zh-CN" sz="2000">
                <a:solidFill>
                  <a:schemeClr val="tx1"/>
                </a:solidFill>
                <a:latin typeface="Tahoma" pitchFamily="34" charset="0"/>
              </a:rPr>
              <a:t>Software</a:t>
            </a:r>
          </a:p>
          <a:p>
            <a:pPr eaLnBrk="1" hangingPunct="1">
              <a:lnSpc>
                <a:spcPct val="60000"/>
              </a:lnSpc>
              <a:spcBef>
                <a:spcPct val="25000"/>
              </a:spcBef>
              <a:buClr>
                <a:schemeClr val="hlink"/>
              </a:buClr>
              <a:buSzPct val="110000"/>
              <a:buFont typeface="Wingdings" pitchFamily="2" charset="2"/>
              <a:buNone/>
            </a:pPr>
            <a:r>
              <a:rPr lang="en-US" altLang="zh-CN" sz="2000">
                <a:solidFill>
                  <a:schemeClr val="tx1"/>
                </a:solidFill>
                <a:latin typeface="Tahoma" pitchFamily="34" charset="0"/>
              </a:rPr>
              <a:t>Engineering</a:t>
            </a:r>
          </a:p>
          <a:p>
            <a:pPr eaLnBrk="1" hangingPunct="1">
              <a:lnSpc>
                <a:spcPct val="60000"/>
              </a:lnSpc>
              <a:spcBef>
                <a:spcPct val="25000"/>
              </a:spcBef>
              <a:buClr>
                <a:schemeClr val="hlink"/>
              </a:buClr>
              <a:buSzPct val="110000"/>
              <a:buFont typeface="Wingdings" pitchFamily="2" charset="2"/>
              <a:buNone/>
            </a:pPr>
            <a:r>
              <a:rPr lang="en-US" altLang="zh-CN" sz="2000">
                <a:solidFill>
                  <a:schemeClr val="tx1"/>
                </a:solidFill>
                <a:latin typeface="Tahoma" pitchFamily="34" charset="0"/>
              </a:rPr>
              <a:t>Tasks</a:t>
            </a:r>
          </a:p>
        </p:txBody>
      </p:sp>
      <p:sp>
        <p:nvSpPr>
          <p:cNvPr id="37898" name="Line 9"/>
          <p:cNvSpPr>
            <a:spLocks noChangeShapeType="1"/>
          </p:cNvSpPr>
          <p:nvPr/>
        </p:nvSpPr>
        <p:spPr bwMode="auto">
          <a:xfrm>
            <a:off x="2413000" y="3771900"/>
            <a:ext cx="29527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7899" name="Line 10"/>
          <p:cNvSpPr>
            <a:spLocks noChangeShapeType="1"/>
          </p:cNvSpPr>
          <p:nvPr/>
        </p:nvSpPr>
        <p:spPr bwMode="auto">
          <a:xfrm>
            <a:off x="316285" y="3752850"/>
            <a:ext cx="29527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7900" name="Text Box 11"/>
          <p:cNvSpPr txBox="1">
            <a:spLocks noChangeArrowheads="1"/>
          </p:cNvSpPr>
          <p:nvPr/>
        </p:nvSpPr>
        <p:spPr bwMode="auto">
          <a:xfrm>
            <a:off x="3657600" y="3419475"/>
            <a:ext cx="160020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en-US" altLang="zh-CN" sz="2000">
                <a:solidFill>
                  <a:schemeClr val="tx1"/>
                </a:solidFill>
                <a:latin typeface="Tahoma" pitchFamily="34" charset="0"/>
              </a:rPr>
              <a:t>Formal</a:t>
            </a:r>
          </a:p>
          <a:p>
            <a:pPr eaLnBrk="1" hangingPunct="1">
              <a:lnSpc>
                <a:spcPct val="60000"/>
              </a:lnSpc>
              <a:spcBef>
                <a:spcPct val="25000"/>
              </a:spcBef>
              <a:buClr>
                <a:schemeClr val="hlink"/>
              </a:buClr>
              <a:buSzPct val="110000"/>
              <a:buFont typeface="Wingdings" pitchFamily="2" charset="2"/>
              <a:buNone/>
            </a:pPr>
            <a:r>
              <a:rPr lang="en-US" altLang="zh-CN" sz="2000">
                <a:solidFill>
                  <a:schemeClr val="tx1"/>
                </a:solidFill>
                <a:latin typeface="Tahoma" pitchFamily="34" charset="0"/>
              </a:rPr>
              <a:t>Technical</a:t>
            </a:r>
          </a:p>
          <a:p>
            <a:pPr eaLnBrk="1" hangingPunct="1">
              <a:lnSpc>
                <a:spcPct val="60000"/>
              </a:lnSpc>
              <a:spcBef>
                <a:spcPct val="25000"/>
              </a:spcBef>
              <a:buClr>
                <a:schemeClr val="hlink"/>
              </a:buClr>
              <a:buSzPct val="110000"/>
              <a:buFont typeface="Wingdings" pitchFamily="2" charset="2"/>
              <a:buNone/>
            </a:pPr>
            <a:r>
              <a:rPr lang="en-US" altLang="zh-CN" sz="2000">
                <a:solidFill>
                  <a:schemeClr val="tx1"/>
                </a:solidFill>
                <a:latin typeface="Tahoma" pitchFamily="34" charset="0"/>
              </a:rPr>
              <a:t>Reviews</a:t>
            </a:r>
            <a:endParaRPr lang="en-US" altLang="zh-CN" sz="1200" b="0">
              <a:solidFill>
                <a:schemeClr val="tx1"/>
              </a:solidFill>
              <a:latin typeface="Tahoma" pitchFamily="34" charset="0"/>
            </a:endParaRPr>
          </a:p>
        </p:txBody>
      </p:sp>
      <p:sp>
        <p:nvSpPr>
          <p:cNvPr id="37901" name="Line 12"/>
          <p:cNvSpPr>
            <a:spLocks noChangeShapeType="1"/>
          </p:cNvSpPr>
          <p:nvPr/>
        </p:nvSpPr>
        <p:spPr bwMode="auto">
          <a:xfrm>
            <a:off x="3597275" y="3771900"/>
            <a:ext cx="29527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7902" name="Line 13"/>
          <p:cNvSpPr>
            <a:spLocks noChangeShapeType="1"/>
          </p:cNvSpPr>
          <p:nvPr/>
        </p:nvSpPr>
        <p:spPr bwMode="auto">
          <a:xfrm>
            <a:off x="5114925" y="3754438"/>
            <a:ext cx="29527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7903" name="Text Box 14"/>
          <p:cNvSpPr txBox="1">
            <a:spLocks noChangeArrowheads="1"/>
          </p:cNvSpPr>
          <p:nvPr/>
        </p:nvSpPr>
        <p:spPr bwMode="auto">
          <a:xfrm>
            <a:off x="2362200" y="1776413"/>
            <a:ext cx="193040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en-US" altLang="zh-CN" sz="2800" b="0">
                <a:solidFill>
                  <a:schemeClr val="tx1"/>
                </a:solidFill>
                <a:latin typeface="Tahoma" pitchFamily="34" charset="0"/>
              </a:rPr>
              <a:t>Modified</a:t>
            </a:r>
            <a:endParaRPr lang="en-US" altLang="zh-CN" sz="1000" b="0">
              <a:solidFill>
                <a:schemeClr val="tx1"/>
              </a:solidFill>
              <a:latin typeface="Tahoma" pitchFamily="34" charset="0"/>
            </a:endParaRPr>
          </a:p>
        </p:txBody>
      </p:sp>
      <p:cxnSp>
        <p:nvCxnSpPr>
          <p:cNvPr id="37904" name="AutoShape 15"/>
          <p:cNvCxnSpPr>
            <a:cxnSpLocks noChangeShapeType="1"/>
            <a:stCxn id="37897" idx="0"/>
            <a:endCxn id="37892" idx="2"/>
          </p:cNvCxnSpPr>
          <p:nvPr/>
        </p:nvCxnSpPr>
        <p:spPr bwMode="auto">
          <a:xfrm rot="-5400000">
            <a:off x="1639094" y="2307431"/>
            <a:ext cx="1004888" cy="1317625"/>
          </a:xfrm>
          <a:prstGeom prst="curvedConnector2">
            <a:avLst/>
          </a:prstGeom>
          <a:noFill/>
          <a:ln w="19050">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37905" name="AutoShape 16"/>
          <p:cNvCxnSpPr>
            <a:cxnSpLocks noChangeShapeType="1"/>
            <a:stCxn id="37892" idx="6"/>
            <a:endCxn id="37900" idx="0"/>
          </p:cNvCxnSpPr>
          <p:nvPr/>
        </p:nvCxnSpPr>
        <p:spPr bwMode="auto">
          <a:xfrm>
            <a:off x="3590925" y="2463800"/>
            <a:ext cx="866775" cy="955675"/>
          </a:xfrm>
          <a:prstGeom prst="curvedConnector2">
            <a:avLst/>
          </a:prstGeom>
          <a:noFill/>
          <a:ln w="19050">
            <a:solidFill>
              <a:schemeClr val="tx1"/>
            </a:solidFill>
            <a:prstDash val="dash"/>
            <a:round/>
            <a:headEnd/>
            <a:tailEnd type="triangle" w="med" len="med"/>
          </a:ln>
          <a:extLst>
            <a:ext uri="{909E8E84-426E-40DD-AFC4-6F175D3DCCD1}">
              <a14:hiddenFill xmlns:a14="http://schemas.microsoft.com/office/drawing/2010/main">
                <a:noFill/>
              </a14:hiddenFill>
            </a:ext>
          </a:extLst>
        </p:spPr>
      </p:cxnSp>
      <p:sp>
        <p:nvSpPr>
          <p:cNvPr id="37906" name="Text Box 17"/>
          <p:cNvSpPr txBox="1">
            <a:spLocks noChangeArrowheads="1"/>
          </p:cNvSpPr>
          <p:nvPr/>
        </p:nvSpPr>
        <p:spPr bwMode="auto">
          <a:xfrm>
            <a:off x="4724400" y="2897188"/>
            <a:ext cx="182880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en-US" altLang="zh-CN" sz="2800" b="0">
                <a:solidFill>
                  <a:schemeClr val="tx1"/>
                </a:solidFill>
                <a:latin typeface="Tahoma" pitchFamily="34" charset="0"/>
              </a:rPr>
              <a:t>Approved</a:t>
            </a:r>
            <a:endParaRPr lang="en-US" altLang="zh-CN" sz="1000" b="0">
              <a:solidFill>
                <a:schemeClr val="tx1"/>
              </a:solidFill>
              <a:latin typeface="Tahoma" pitchFamily="34" charset="0"/>
            </a:endParaRPr>
          </a:p>
        </p:txBody>
      </p:sp>
      <p:sp>
        <p:nvSpPr>
          <p:cNvPr id="37907" name="Text Box 18"/>
          <p:cNvSpPr txBox="1">
            <a:spLocks noChangeArrowheads="1"/>
          </p:cNvSpPr>
          <p:nvPr/>
        </p:nvSpPr>
        <p:spPr bwMode="auto">
          <a:xfrm>
            <a:off x="7137400" y="4373563"/>
            <a:ext cx="12668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en-US" altLang="zh-CN">
                <a:solidFill>
                  <a:schemeClr val="tx1"/>
                </a:solidFill>
                <a:latin typeface="Tahoma" pitchFamily="34" charset="0"/>
              </a:rPr>
              <a:t>Stored</a:t>
            </a:r>
          </a:p>
        </p:txBody>
      </p:sp>
      <p:sp>
        <p:nvSpPr>
          <p:cNvPr id="37908" name="Text Box 19"/>
          <p:cNvSpPr txBox="1">
            <a:spLocks noChangeArrowheads="1"/>
          </p:cNvSpPr>
          <p:nvPr/>
        </p:nvSpPr>
        <p:spPr bwMode="auto">
          <a:xfrm>
            <a:off x="4494213" y="4954588"/>
            <a:ext cx="15255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en-US" altLang="zh-CN" sz="2000">
                <a:solidFill>
                  <a:schemeClr val="tx1"/>
                </a:solidFill>
                <a:latin typeface="Tahoma" pitchFamily="34" charset="0"/>
              </a:rPr>
              <a:t>Extracted</a:t>
            </a:r>
          </a:p>
        </p:txBody>
      </p:sp>
      <p:sp>
        <p:nvSpPr>
          <p:cNvPr id="37909" name="Text Box 20"/>
          <p:cNvSpPr txBox="1">
            <a:spLocks noChangeArrowheads="1"/>
          </p:cNvSpPr>
          <p:nvPr/>
        </p:nvSpPr>
        <p:spPr bwMode="auto">
          <a:xfrm>
            <a:off x="3200400" y="5106988"/>
            <a:ext cx="12112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en-US" altLang="zh-CN" sz="2000" dirty="0">
                <a:solidFill>
                  <a:schemeClr val="tx1"/>
                </a:solidFill>
                <a:latin typeface="Tahoma" pitchFamily="34" charset="0"/>
              </a:rPr>
              <a:t>SCM</a:t>
            </a:r>
          </a:p>
          <a:p>
            <a:pPr eaLnBrk="1" hangingPunct="1">
              <a:lnSpc>
                <a:spcPct val="60000"/>
              </a:lnSpc>
              <a:spcBef>
                <a:spcPct val="25000"/>
              </a:spcBef>
              <a:buClr>
                <a:schemeClr val="hlink"/>
              </a:buClr>
              <a:buSzPct val="110000"/>
              <a:buFont typeface="Wingdings" pitchFamily="2" charset="2"/>
              <a:buNone/>
            </a:pPr>
            <a:r>
              <a:rPr lang="en-US" altLang="zh-CN" sz="2000" dirty="0">
                <a:solidFill>
                  <a:schemeClr val="tx1"/>
                </a:solidFill>
                <a:latin typeface="Tahoma" pitchFamily="34" charset="0"/>
              </a:rPr>
              <a:t>Control</a:t>
            </a:r>
            <a:endParaRPr lang="en-US" altLang="zh-CN" sz="1200" b="0" dirty="0">
              <a:solidFill>
                <a:schemeClr val="tx1"/>
              </a:solidFill>
              <a:latin typeface="Tahoma" pitchFamily="34" charset="0"/>
            </a:endParaRPr>
          </a:p>
        </p:txBody>
      </p:sp>
      <p:sp>
        <p:nvSpPr>
          <p:cNvPr id="37910" name="Line 21"/>
          <p:cNvSpPr>
            <a:spLocks noChangeShapeType="1"/>
          </p:cNvSpPr>
          <p:nvPr/>
        </p:nvSpPr>
        <p:spPr bwMode="auto">
          <a:xfrm flipH="1">
            <a:off x="4429125" y="5792788"/>
            <a:ext cx="29527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cxnSp>
        <p:nvCxnSpPr>
          <p:cNvPr id="37911" name="AutoShape 22"/>
          <p:cNvCxnSpPr>
            <a:cxnSpLocks noChangeShapeType="1"/>
          </p:cNvCxnSpPr>
          <p:nvPr/>
        </p:nvCxnSpPr>
        <p:spPr bwMode="auto">
          <a:xfrm rot="10800000">
            <a:off x="1524000" y="4192588"/>
            <a:ext cx="1600200" cy="1363662"/>
          </a:xfrm>
          <a:prstGeom prst="curvedConnector2">
            <a:avLst/>
          </a:prstGeom>
          <a:noFill/>
          <a:ln w="19050">
            <a:solidFill>
              <a:schemeClr val="tx1"/>
            </a:solidFill>
            <a:prstDash val="dash"/>
            <a:round/>
            <a:headEnd/>
            <a:tailEnd type="triangle" w="med" len="med"/>
          </a:ln>
          <a:extLst>
            <a:ext uri="{909E8E84-426E-40DD-AFC4-6F175D3DCCD1}">
              <a14:hiddenFill xmlns:a14="http://schemas.microsoft.com/office/drawing/2010/main">
                <a:noFill/>
              </a14:hiddenFill>
            </a:ext>
          </a:extLst>
        </p:spPr>
      </p:cxnSp>
      <p:cxnSp>
        <p:nvCxnSpPr>
          <p:cNvPr id="37912" name="AutoShape 23"/>
          <p:cNvCxnSpPr>
            <a:cxnSpLocks noChangeShapeType="1"/>
            <a:stCxn id="37894" idx="6"/>
            <a:endCxn id="37907" idx="0"/>
          </p:cNvCxnSpPr>
          <p:nvPr/>
        </p:nvCxnSpPr>
        <p:spPr bwMode="auto">
          <a:xfrm>
            <a:off x="6257925" y="3702050"/>
            <a:ext cx="1512888" cy="671513"/>
          </a:xfrm>
          <a:prstGeom prst="curvedConnector2">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7913" name="AutoShape 24"/>
          <p:cNvCxnSpPr>
            <a:cxnSpLocks noChangeShapeType="1"/>
            <a:stCxn id="37896" idx="4"/>
            <a:endCxn id="37895" idx="6"/>
          </p:cNvCxnSpPr>
          <p:nvPr/>
        </p:nvCxnSpPr>
        <p:spPr bwMode="auto">
          <a:xfrm rot="5400000">
            <a:off x="6388101" y="4456112"/>
            <a:ext cx="571500" cy="2035175"/>
          </a:xfrm>
          <a:prstGeom prst="curvedConnector2">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7914" name="Freeform 25"/>
          <p:cNvSpPr>
            <a:spLocks/>
          </p:cNvSpPr>
          <p:nvPr/>
        </p:nvSpPr>
        <p:spPr bwMode="auto">
          <a:xfrm>
            <a:off x="6392863" y="2214563"/>
            <a:ext cx="2141537" cy="4562475"/>
          </a:xfrm>
          <a:custGeom>
            <a:avLst/>
            <a:gdLst>
              <a:gd name="T0" fmla="*/ 12599983 w 1349"/>
              <a:gd name="T1" fmla="*/ 0 h 2555"/>
              <a:gd name="T2" fmla="*/ 2147483647 w 1349"/>
              <a:gd name="T3" fmla="*/ 0 h 2555"/>
              <a:gd name="T4" fmla="*/ 2147483647 w 1349"/>
              <a:gd name="T5" fmla="*/ 2147483647 h 2555"/>
              <a:gd name="T6" fmla="*/ 0 w 1349"/>
              <a:gd name="T7" fmla="*/ 2147483647 h 2555"/>
              <a:gd name="T8" fmla="*/ 0 60000 65536"/>
              <a:gd name="T9" fmla="*/ 0 60000 65536"/>
              <a:gd name="T10" fmla="*/ 0 60000 65536"/>
              <a:gd name="T11" fmla="*/ 0 60000 65536"/>
              <a:gd name="T12" fmla="*/ 0 w 1349"/>
              <a:gd name="T13" fmla="*/ 0 h 2555"/>
              <a:gd name="T14" fmla="*/ 1349 w 1349"/>
              <a:gd name="T15" fmla="*/ 2555 h 2555"/>
            </a:gdLst>
            <a:ahLst/>
            <a:cxnLst>
              <a:cxn ang="T8">
                <a:pos x="T0" y="T1"/>
              </a:cxn>
              <a:cxn ang="T9">
                <a:pos x="T2" y="T3"/>
              </a:cxn>
              <a:cxn ang="T10">
                <a:pos x="T4" y="T5"/>
              </a:cxn>
              <a:cxn ang="T11">
                <a:pos x="T6" y="T7"/>
              </a:cxn>
            </a:cxnLst>
            <a:rect l="T12" t="T13" r="T14" b="T15"/>
            <a:pathLst>
              <a:path w="1349" h="2555">
                <a:moveTo>
                  <a:pt x="5" y="0"/>
                </a:moveTo>
                <a:lnTo>
                  <a:pt x="1349" y="0"/>
                </a:lnTo>
                <a:lnTo>
                  <a:pt x="1349" y="2555"/>
                </a:lnTo>
                <a:lnTo>
                  <a:pt x="0" y="2549"/>
                </a:lnTo>
              </a:path>
            </a:pathLst>
          </a:custGeom>
          <a:noFill/>
          <a:ln w="381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915" name="Rectangle 26"/>
          <p:cNvSpPr>
            <a:spLocks noChangeArrowheads="1"/>
          </p:cNvSpPr>
          <p:nvPr/>
        </p:nvSpPr>
        <p:spPr bwMode="auto">
          <a:xfrm>
            <a:off x="6400800" y="2268538"/>
            <a:ext cx="195263" cy="11811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7916" name="Rectangle 27"/>
          <p:cNvSpPr>
            <a:spLocks noChangeArrowheads="1"/>
          </p:cNvSpPr>
          <p:nvPr/>
        </p:nvSpPr>
        <p:spPr bwMode="auto">
          <a:xfrm>
            <a:off x="6389688" y="5846763"/>
            <a:ext cx="195262" cy="9937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7917" name="Rectangle 28"/>
          <p:cNvSpPr>
            <a:spLocks noChangeArrowheads="1"/>
          </p:cNvSpPr>
          <p:nvPr/>
        </p:nvSpPr>
        <p:spPr bwMode="auto">
          <a:xfrm>
            <a:off x="6408738" y="4133850"/>
            <a:ext cx="195262" cy="11826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37918" name="Oval 29"/>
          <p:cNvSpPr>
            <a:spLocks noChangeArrowheads="1"/>
          </p:cNvSpPr>
          <p:nvPr/>
        </p:nvSpPr>
        <p:spPr bwMode="auto">
          <a:xfrm>
            <a:off x="6384925" y="4040188"/>
            <a:ext cx="142875" cy="171450"/>
          </a:xfrm>
          <a:prstGeom prst="ellipse">
            <a:avLst/>
          </a:prstGeom>
          <a:solidFill>
            <a:schemeClr val="bg1"/>
          </a:solidFill>
          <a:ln w="19050">
            <a:solidFill>
              <a:schemeClr val="tx1"/>
            </a:solidFill>
            <a:round/>
            <a:headEnd/>
            <a:tailEnd/>
          </a:ln>
        </p:spPr>
        <p:txBody>
          <a:bodyPr wrap="none" anchor="ctr"/>
          <a:lstStyle/>
          <a:p>
            <a:endParaRPr lang="zh-CN" altLang="en-US"/>
          </a:p>
        </p:txBody>
      </p:sp>
      <p:sp>
        <p:nvSpPr>
          <p:cNvPr id="37919" name="Oval 30"/>
          <p:cNvSpPr>
            <a:spLocks noChangeArrowheads="1"/>
          </p:cNvSpPr>
          <p:nvPr/>
        </p:nvSpPr>
        <p:spPr bwMode="auto">
          <a:xfrm>
            <a:off x="6461125" y="5726113"/>
            <a:ext cx="142875" cy="171450"/>
          </a:xfrm>
          <a:prstGeom prst="ellipse">
            <a:avLst/>
          </a:prstGeom>
          <a:solidFill>
            <a:schemeClr val="bg1"/>
          </a:solidFill>
          <a:ln w="19050">
            <a:solidFill>
              <a:schemeClr val="tx1"/>
            </a:solidFill>
            <a:round/>
            <a:headEnd/>
            <a:tailEnd/>
          </a:ln>
        </p:spPr>
        <p:txBody>
          <a:bodyPr wrap="none" anchor="ctr"/>
          <a:lstStyle/>
          <a:p>
            <a:endParaRPr lang="zh-CN" altLang="en-US"/>
          </a:p>
        </p:txBody>
      </p:sp>
      <p:sp>
        <p:nvSpPr>
          <p:cNvPr id="37920" name="Line 31"/>
          <p:cNvSpPr>
            <a:spLocks noChangeShapeType="1"/>
          </p:cNvSpPr>
          <p:nvPr/>
        </p:nvSpPr>
        <p:spPr bwMode="auto">
          <a:xfrm flipV="1">
            <a:off x="6502400" y="3602038"/>
            <a:ext cx="414338" cy="466725"/>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921" name="Line 32"/>
          <p:cNvSpPr>
            <a:spLocks noChangeShapeType="1"/>
          </p:cNvSpPr>
          <p:nvPr/>
        </p:nvSpPr>
        <p:spPr bwMode="auto">
          <a:xfrm>
            <a:off x="6045200" y="5260975"/>
            <a:ext cx="439738" cy="49530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4" name="直接箭头连接符 3"/>
          <p:cNvCxnSpPr/>
          <p:nvPr/>
        </p:nvCxnSpPr>
        <p:spPr>
          <a:xfrm flipV="1">
            <a:off x="1106615" y="3969060"/>
            <a:ext cx="1737673" cy="156064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6" name="Text Box 20"/>
          <p:cNvSpPr txBox="1">
            <a:spLocks noChangeArrowheads="1"/>
          </p:cNvSpPr>
          <p:nvPr/>
        </p:nvSpPr>
        <p:spPr bwMode="auto">
          <a:xfrm>
            <a:off x="70222" y="5565775"/>
            <a:ext cx="1757363" cy="31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60000"/>
              </a:lnSpc>
              <a:spcBef>
                <a:spcPct val="25000"/>
              </a:spcBef>
              <a:buClr>
                <a:schemeClr val="hlink"/>
              </a:buClr>
              <a:buSzPct val="110000"/>
              <a:buFont typeface="Wingdings" pitchFamily="2" charset="2"/>
              <a:buNone/>
            </a:pPr>
            <a:r>
              <a:rPr lang="zh-CN" altLang="en-US" sz="2400" dirty="0">
                <a:solidFill>
                  <a:schemeClr val="tx1"/>
                </a:solidFill>
                <a:latin typeface="Tahoma" pitchFamily="34" charset="0"/>
              </a:rPr>
              <a:t>中间产品</a:t>
            </a:r>
            <a:endParaRPr lang="en-US" altLang="zh-CN" sz="2400" dirty="0">
              <a:solidFill>
                <a:schemeClr val="tx1"/>
              </a:solidFill>
              <a:latin typeface="Tahoma" pitchFamily="34" charset="0"/>
            </a:endParaRPr>
          </a:p>
        </p:txBody>
      </p:sp>
    </p:spTree>
  </p:cSld>
  <p:clrMapOvr>
    <a:masterClrMapping/>
  </p:clrMapOvr>
  <p:transition>
    <p:pull/>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566555" y="376985"/>
            <a:ext cx="740359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Times New Roman" pitchFamily="18" charset="0"/>
                <a:ea typeface="黑体" pitchFamily="49" charset="-122"/>
                <a:cs typeface="Times New Roman" panose="02020603050405020304" pitchFamily="18" charset="0"/>
              </a:rPr>
              <a:t>软件配置管理</a:t>
            </a:r>
          </a:p>
        </p:txBody>
      </p:sp>
      <p:sp>
        <p:nvSpPr>
          <p:cNvPr id="4" name="矩形 3"/>
          <p:cNvSpPr>
            <a:spLocks noChangeArrowheads="1"/>
          </p:cNvSpPr>
          <p:nvPr/>
        </p:nvSpPr>
        <p:spPr bwMode="auto">
          <a:xfrm>
            <a:off x="566555" y="1609091"/>
            <a:ext cx="4590510"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39738" indent="-439738">
              <a:defRPr kumimoji="1">
                <a:solidFill>
                  <a:schemeClr val="tx1"/>
                </a:solidFill>
                <a:latin typeface="Calibri" panose="020F0502020204030204" pitchFamily="34" charset="0"/>
                <a:ea typeface="微软雅黑" panose="020B0503020204020204" pitchFamily="34" charset="-122"/>
              </a:defRPr>
            </a:lvl1pPr>
            <a:lvl2pPr marL="742950" indent="-285750">
              <a:defRPr kumimoji="1">
                <a:solidFill>
                  <a:schemeClr val="tx1"/>
                </a:solidFill>
                <a:latin typeface="Calibri" panose="020F0502020204030204" pitchFamily="34" charset="0"/>
                <a:ea typeface="微软雅黑" panose="020B0503020204020204" pitchFamily="34" charset="-122"/>
              </a:defRPr>
            </a:lvl2pPr>
            <a:lvl3pPr marL="1143000" indent="-228600">
              <a:defRPr kumimoji="1">
                <a:solidFill>
                  <a:schemeClr val="tx1"/>
                </a:solidFill>
                <a:latin typeface="Calibri" panose="020F0502020204030204" pitchFamily="34" charset="0"/>
                <a:ea typeface="微软雅黑" panose="020B0503020204020204" pitchFamily="34" charset="-122"/>
              </a:defRPr>
            </a:lvl3pPr>
            <a:lvl4pPr marL="1600200" indent="-228600">
              <a:defRPr kumimoji="1">
                <a:solidFill>
                  <a:schemeClr val="tx1"/>
                </a:solidFill>
                <a:latin typeface="Calibri" panose="020F0502020204030204" pitchFamily="34" charset="0"/>
                <a:ea typeface="微软雅黑" panose="020B0503020204020204" pitchFamily="34" charset="-122"/>
              </a:defRPr>
            </a:lvl4pPr>
            <a:lvl5pPr marL="2057400" indent="-228600">
              <a:defRPr kumimoji="1">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9pPr>
          </a:lstStyle>
          <a:p>
            <a:pPr algn="l">
              <a:lnSpc>
                <a:spcPct val="150000"/>
              </a:lnSpc>
              <a:buFont typeface="Wingdings" panose="05000000000000000000" pitchFamily="2" charset="2"/>
              <a:buChar char="p"/>
            </a:pPr>
            <a:r>
              <a:rPr kumimoji="0" lang="zh-CN" altLang="en-US" sz="2400" dirty="0">
                <a:solidFill>
                  <a:srgbClr val="FF0000"/>
                </a:solidFill>
                <a:latin typeface="宋体" panose="02010600030101010101" pitchFamily="2" charset="-122"/>
                <a:ea typeface="宋体" panose="02010600030101010101" pitchFamily="2" charset="-122"/>
              </a:rPr>
              <a:t>文件共享的问题</a:t>
            </a:r>
            <a:endParaRPr kumimoji="0" lang="en-US" altLang="zh-CN" sz="2400" dirty="0">
              <a:solidFill>
                <a:srgbClr val="FF0000"/>
              </a:solidFill>
              <a:latin typeface="宋体" panose="02010600030101010101" pitchFamily="2" charset="-122"/>
              <a:ea typeface="宋体" panose="02010600030101010101" pitchFamily="2" charset="-122"/>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595" y="2359852"/>
            <a:ext cx="7315200" cy="4354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3553379"/>
      </p:ext>
    </p:extLst>
  </p:cSld>
  <p:clrMapOvr>
    <a:masterClrMapping/>
  </p:clrMapOvr>
  <p:transition>
    <p:pull/>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566556" y="1718810"/>
            <a:ext cx="75608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39738" indent="-439738">
              <a:defRPr kumimoji="1">
                <a:solidFill>
                  <a:schemeClr val="tx1"/>
                </a:solidFill>
                <a:latin typeface="Calibri" panose="020F0502020204030204" pitchFamily="34" charset="0"/>
                <a:ea typeface="微软雅黑" panose="020B0503020204020204" pitchFamily="34" charset="-122"/>
              </a:defRPr>
            </a:lvl1pPr>
            <a:lvl2pPr marL="742950" indent="-285750">
              <a:defRPr kumimoji="1">
                <a:solidFill>
                  <a:schemeClr val="tx1"/>
                </a:solidFill>
                <a:latin typeface="Calibri" panose="020F0502020204030204" pitchFamily="34" charset="0"/>
                <a:ea typeface="微软雅黑" panose="020B0503020204020204" pitchFamily="34" charset="-122"/>
              </a:defRPr>
            </a:lvl2pPr>
            <a:lvl3pPr marL="1143000" indent="-228600">
              <a:defRPr kumimoji="1">
                <a:solidFill>
                  <a:schemeClr val="tx1"/>
                </a:solidFill>
                <a:latin typeface="Calibri" panose="020F0502020204030204" pitchFamily="34" charset="0"/>
                <a:ea typeface="微软雅黑" panose="020B0503020204020204" pitchFamily="34" charset="-122"/>
              </a:defRPr>
            </a:lvl3pPr>
            <a:lvl4pPr marL="1600200" indent="-228600">
              <a:defRPr kumimoji="1">
                <a:solidFill>
                  <a:schemeClr val="tx1"/>
                </a:solidFill>
                <a:latin typeface="Calibri" panose="020F0502020204030204" pitchFamily="34" charset="0"/>
                <a:ea typeface="微软雅黑" panose="020B0503020204020204" pitchFamily="34" charset="-122"/>
              </a:defRPr>
            </a:lvl4pPr>
            <a:lvl5pPr marL="2057400" indent="-228600">
              <a:defRPr kumimoji="1">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9pPr>
          </a:lstStyle>
          <a:p>
            <a:pPr algn="l">
              <a:lnSpc>
                <a:spcPct val="150000"/>
              </a:lnSpc>
              <a:buFont typeface="Wingdings" panose="05000000000000000000" pitchFamily="2" charset="2"/>
              <a:buChar char="p"/>
            </a:pPr>
            <a:r>
              <a:rPr kumimoji="0" lang="zh-CN" altLang="en-US" sz="2400" dirty="0">
                <a:solidFill>
                  <a:srgbClr val="FF0000"/>
                </a:solidFill>
                <a:latin typeface="宋体" panose="02010600030101010101" pitchFamily="2" charset="-122"/>
                <a:ea typeface="宋体" panose="02010600030101010101" pitchFamily="2" charset="-122"/>
              </a:rPr>
              <a:t>版本控制模型（独占工作模式）</a:t>
            </a:r>
            <a:endParaRPr kumimoji="0" lang="en-US" altLang="zh-CN" sz="2400" dirty="0">
              <a:solidFill>
                <a:srgbClr val="FF0000"/>
              </a:solidFill>
              <a:latin typeface="宋体" panose="02010600030101010101" pitchFamily="2" charset="-122"/>
              <a:ea typeface="宋体" panose="02010600030101010101" pitchFamily="2"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1195" y="2483200"/>
            <a:ext cx="7261225" cy="432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标题 1"/>
          <p:cNvSpPr txBox="1">
            <a:spLocks/>
          </p:cNvSpPr>
          <p:nvPr/>
        </p:nvSpPr>
        <p:spPr>
          <a:xfrm>
            <a:off x="566555" y="376985"/>
            <a:ext cx="740359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Times New Roman" pitchFamily="18" charset="0"/>
                <a:ea typeface="黑体" pitchFamily="49" charset="-122"/>
                <a:cs typeface="Times New Roman" panose="02020603050405020304" pitchFamily="18" charset="0"/>
              </a:rPr>
              <a:t>软件配置管理</a:t>
            </a:r>
          </a:p>
        </p:txBody>
      </p:sp>
    </p:spTree>
    <p:extLst>
      <p:ext uri="{BB962C8B-B14F-4D97-AF65-F5344CB8AC3E}">
        <p14:creationId xmlns:p14="http://schemas.microsoft.com/office/powerpoint/2010/main" val="3977693496"/>
      </p:ext>
    </p:extLst>
  </p:cSld>
  <p:clrMapOvr>
    <a:masterClrMapping/>
  </p:clrMapOvr>
  <p:transition>
    <p:pull/>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611560" y="1808820"/>
            <a:ext cx="6525725"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39738" indent="-439738">
              <a:defRPr kumimoji="1">
                <a:solidFill>
                  <a:schemeClr val="tx1"/>
                </a:solidFill>
                <a:latin typeface="Calibri" panose="020F0502020204030204" pitchFamily="34" charset="0"/>
                <a:ea typeface="微软雅黑" panose="020B0503020204020204" pitchFamily="34" charset="-122"/>
              </a:defRPr>
            </a:lvl1pPr>
            <a:lvl2pPr marL="742950" indent="-285750">
              <a:defRPr kumimoji="1">
                <a:solidFill>
                  <a:schemeClr val="tx1"/>
                </a:solidFill>
                <a:latin typeface="Calibri" panose="020F0502020204030204" pitchFamily="34" charset="0"/>
                <a:ea typeface="微软雅黑" panose="020B0503020204020204" pitchFamily="34" charset="-122"/>
              </a:defRPr>
            </a:lvl2pPr>
            <a:lvl3pPr marL="1143000" indent="-228600">
              <a:defRPr kumimoji="1">
                <a:solidFill>
                  <a:schemeClr val="tx1"/>
                </a:solidFill>
                <a:latin typeface="Calibri" panose="020F0502020204030204" pitchFamily="34" charset="0"/>
                <a:ea typeface="微软雅黑" panose="020B0503020204020204" pitchFamily="34" charset="-122"/>
              </a:defRPr>
            </a:lvl3pPr>
            <a:lvl4pPr marL="1600200" indent="-228600">
              <a:defRPr kumimoji="1">
                <a:solidFill>
                  <a:schemeClr val="tx1"/>
                </a:solidFill>
                <a:latin typeface="Calibri" panose="020F0502020204030204" pitchFamily="34" charset="0"/>
                <a:ea typeface="微软雅黑" panose="020B0503020204020204" pitchFamily="34" charset="-122"/>
              </a:defRPr>
            </a:lvl4pPr>
            <a:lvl5pPr marL="2057400" indent="-228600">
              <a:defRPr kumimoji="1">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9pPr>
          </a:lstStyle>
          <a:p>
            <a:pPr algn="l">
              <a:lnSpc>
                <a:spcPct val="150000"/>
              </a:lnSpc>
              <a:buFont typeface="Wingdings" panose="05000000000000000000" pitchFamily="2" charset="2"/>
              <a:buChar char="p"/>
            </a:pPr>
            <a:r>
              <a:rPr kumimoji="0" lang="zh-CN" altLang="en-US" sz="2400" dirty="0">
                <a:solidFill>
                  <a:srgbClr val="FF0000"/>
                </a:solidFill>
                <a:latin typeface="宋体" panose="02010600030101010101" pitchFamily="2" charset="-122"/>
                <a:ea typeface="宋体" panose="02010600030101010101" pitchFamily="2" charset="-122"/>
              </a:rPr>
              <a:t>版本控制模型（并行工作模式）</a:t>
            </a:r>
            <a:endParaRPr kumimoji="0" lang="en-US" altLang="zh-CN" sz="2400" dirty="0">
              <a:solidFill>
                <a:srgbClr val="FF0000"/>
              </a:solidFill>
              <a:latin typeface="宋体" panose="02010600030101010101" pitchFamily="2" charset="-122"/>
              <a:ea typeface="宋体" panose="02010600030101010101" pitchFamily="2"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8730" y="2594325"/>
            <a:ext cx="7178675" cy="421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标题 1"/>
          <p:cNvSpPr txBox="1">
            <a:spLocks/>
          </p:cNvSpPr>
          <p:nvPr/>
        </p:nvSpPr>
        <p:spPr>
          <a:xfrm>
            <a:off x="566555" y="376985"/>
            <a:ext cx="740359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Times New Roman" pitchFamily="18" charset="0"/>
                <a:ea typeface="黑体" pitchFamily="49" charset="-122"/>
                <a:cs typeface="Times New Roman" panose="02020603050405020304" pitchFamily="18" charset="0"/>
              </a:rPr>
              <a:t>软件配置管理</a:t>
            </a:r>
          </a:p>
        </p:txBody>
      </p:sp>
    </p:spTree>
    <p:extLst>
      <p:ext uri="{BB962C8B-B14F-4D97-AF65-F5344CB8AC3E}">
        <p14:creationId xmlns:p14="http://schemas.microsoft.com/office/powerpoint/2010/main" val="442200726"/>
      </p:ext>
    </p:extLst>
  </p:cSld>
  <p:clrMapOvr>
    <a:masterClrMapping/>
  </p:clrMapOvr>
  <p:transition>
    <p:pull/>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
          <p:cNvSpPr>
            <a:spLocks noChangeArrowheads="1"/>
          </p:cNvSpPr>
          <p:nvPr/>
        </p:nvSpPr>
        <p:spPr bwMode="auto">
          <a:xfrm>
            <a:off x="504285" y="1673805"/>
            <a:ext cx="8658225" cy="572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39738" indent="-439738">
              <a:defRPr kumimoji="1">
                <a:solidFill>
                  <a:schemeClr val="tx1"/>
                </a:solidFill>
                <a:latin typeface="Calibri" panose="020F0502020204030204" pitchFamily="34" charset="0"/>
                <a:ea typeface="微软雅黑" panose="020B0503020204020204" pitchFamily="34" charset="-122"/>
              </a:defRPr>
            </a:lvl1pPr>
            <a:lvl2pPr marL="742950" indent="-285750">
              <a:defRPr kumimoji="1">
                <a:solidFill>
                  <a:schemeClr val="tx1"/>
                </a:solidFill>
                <a:latin typeface="Calibri" panose="020F0502020204030204" pitchFamily="34" charset="0"/>
                <a:ea typeface="微软雅黑" panose="020B0503020204020204" pitchFamily="34" charset="-122"/>
              </a:defRPr>
            </a:lvl2pPr>
            <a:lvl3pPr marL="1143000" indent="-228600">
              <a:defRPr kumimoji="1">
                <a:solidFill>
                  <a:schemeClr val="tx1"/>
                </a:solidFill>
                <a:latin typeface="Calibri" panose="020F0502020204030204" pitchFamily="34" charset="0"/>
                <a:ea typeface="微软雅黑" panose="020B0503020204020204" pitchFamily="34" charset="-122"/>
              </a:defRPr>
            </a:lvl3pPr>
            <a:lvl4pPr marL="1600200" indent="-228600">
              <a:defRPr kumimoji="1">
                <a:solidFill>
                  <a:schemeClr val="tx1"/>
                </a:solidFill>
                <a:latin typeface="Calibri" panose="020F0502020204030204" pitchFamily="34" charset="0"/>
                <a:ea typeface="微软雅黑" panose="020B0503020204020204" pitchFamily="34" charset="-122"/>
              </a:defRPr>
            </a:lvl4pPr>
            <a:lvl5pPr marL="2057400" indent="-228600">
              <a:defRPr kumimoji="1">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a:solidFill>
                  <a:schemeClr val="tx1"/>
                </a:solidFill>
                <a:latin typeface="Calibri" panose="020F0502020204030204" pitchFamily="34" charset="0"/>
                <a:ea typeface="微软雅黑" panose="020B0503020204020204" pitchFamily="34" charset="-122"/>
              </a:defRPr>
            </a:lvl9pPr>
          </a:lstStyle>
          <a:p>
            <a:pPr algn="l">
              <a:lnSpc>
                <a:spcPct val="150000"/>
              </a:lnSpc>
              <a:buFont typeface="Wingdings" panose="05000000000000000000" pitchFamily="2" charset="2"/>
              <a:buChar char="p"/>
            </a:pPr>
            <a:r>
              <a:rPr kumimoji="0" lang="zh-CN" altLang="en-US" sz="2400" dirty="0">
                <a:solidFill>
                  <a:srgbClr val="FF0000"/>
                </a:solidFill>
                <a:latin typeface="宋体" panose="02010600030101010101" pitchFamily="2" charset="-122"/>
                <a:ea typeface="宋体" panose="02010600030101010101" pitchFamily="2" charset="-122"/>
              </a:rPr>
              <a:t>版本控制模型（并行工作模式）</a:t>
            </a:r>
            <a:endParaRPr kumimoji="0" lang="en-US" altLang="zh-CN" sz="2400" dirty="0">
              <a:solidFill>
                <a:srgbClr val="FF0000"/>
              </a:solidFill>
              <a:latin typeface="宋体" panose="02010600030101010101" pitchFamily="2" charset="-122"/>
              <a:ea typeface="宋体" panose="02010600030101010101" pitchFamily="2" charset="-122"/>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213" y="2464150"/>
            <a:ext cx="7380287" cy="434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标题 1"/>
          <p:cNvSpPr txBox="1">
            <a:spLocks/>
          </p:cNvSpPr>
          <p:nvPr/>
        </p:nvSpPr>
        <p:spPr>
          <a:xfrm>
            <a:off x="566555" y="376985"/>
            <a:ext cx="7403595" cy="666750"/>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Times New Roman" pitchFamily="18" charset="0"/>
                <a:ea typeface="黑体" pitchFamily="49" charset="-122"/>
                <a:cs typeface="Times New Roman" panose="02020603050405020304" pitchFamily="18" charset="0"/>
              </a:rPr>
              <a:t>软件配置管理</a:t>
            </a:r>
          </a:p>
        </p:txBody>
      </p:sp>
    </p:spTree>
    <p:extLst>
      <p:ext uri="{BB962C8B-B14F-4D97-AF65-F5344CB8AC3E}">
        <p14:creationId xmlns:p14="http://schemas.microsoft.com/office/powerpoint/2010/main" val="588899118"/>
      </p:ext>
    </p:extLst>
  </p:cSld>
  <p:clrMapOvr>
    <a:masterClrMapping/>
  </p:clrMapOvr>
  <p:transition>
    <p:pull/>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521550" y="458670"/>
            <a:ext cx="32720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4000" dirty="0">
                <a:solidFill>
                  <a:srgbClr val="0000FF"/>
                </a:solidFill>
                <a:latin typeface="黑体" pitchFamily="49" charset="-122"/>
                <a:ea typeface="黑体" pitchFamily="49" charset="-122"/>
                <a:cs typeface="Times New Roman" pitchFamily="18" charset="0"/>
              </a:rPr>
              <a:t>配置管理工具</a:t>
            </a:r>
          </a:p>
        </p:txBody>
      </p:sp>
      <p:sp>
        <p:nvSpPr>
          <p:cNvPr id="38915" name="Rectangle 5"/>
          <p:cNvSpPr>
            <a:spLocks noChangeArrowheads="1"/>
          </p:cNvSpPr>
          <p:nvPr/>
        </p:nvSpPr>
        <p:spPr bwMode="auto">
          <a:xfrm>
            <a:off x="533771" y="2201863"/>
            <a:ext cx="25233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2800">
                <a:solidFill>
                  <a:schemeClr val="tx1"/>
                </a:solidFill>
                <a:ea typeface="楷体_GB2312" pitchFamily="49" charset="-122"/>
              </a:rPr>
              <a:t>1、 </a:t>
            </a:r>
            <a:r>
              <a:rPr lang="en-US" altLang="zh-CN" sz="2800">
                <a:solidFill>
                  <a:schemeClr val="tx1"/>
                </a:solidFill>
                <a:ea typeface="楷体_GB2312" pitchFamily="49" charset="-122"/>
              </a:rPr>
              <a:t>SourceSafe</a:t>
            </a:r>
            <a:endParaRPr lang="zh-CN" altLang="en-US" sz="2800">
              <a:solidFill>
                <a:schemeClr val="tx1"/>
              </a:solidFill>
              <a:ea typeface="楷体_GB2312" pitchFamily="49" charset="-122"/>
            </a:endParaRPr>
          </a:p>
        </p:txBody>
      </p:sp>
      <p:sp>
        <p:nvSpPr>
          <p:cNvPr id="38916" name="Rectangle 6"/>
          <p:cNvSpPr>
            <a:spLocks noChangeArrowheads="1"/>
          </p:cNvSpPr>
          <p:nvPr/>
        </p:nvSpPr>
        <p:spPr bwMode="auto">
          <a:xfrm>
            <a:off x="566555" y="3068638"/>
            <a:ext cx="15343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2800" dirty="0">
                <a:solidFill>
                  <a:schemeClr val="tx1"/>
                </a:solidFill>
                <a:ea typeface="楷体_GB2312" pitchFamily="49" charset="-122"/>
              </a:rPr>
              <a:t>2 、</a:t>
            </a:r>
            <a:r>
              <a:rPr lang="en-US" altLang="zh-CN" sz="2800" dirty="0">
                <a:solidFill>
                  <a:schemeClr val="tx1"/>
                </a:solidFill>
                <a:ea typeface="楷体_GB2312" pitchFamily="49" charset="-122"/>
              </a:rPr>
              <a:t>CVS</a:t>
            </a:r>
            <a:endParaRPr lang="zh-CN" altLang="en-US" sz="2800" dirty="0">
              <a:solidFill>
                <a:schemeClr val="tx1"/>
              </a:solidFill>
              <a:ea typeface="楷体_GB2312" pitchFamily="49" charset="-122"/>
            </a:endParaRPr>
          </a:p>
        </p:txBody>
      </p:sp>
      <p:sp>
        <p:nvSpPr>
          <p:cNvPr id="38917" name="Rectangle 7"/>
          <p:cNvSpPr>
            <a:spLocks noChangeArrowheads="1"/>
          </p:cNvSpPr>
          <p:nvPr/>
        </p:nvSpPr>
        <p:spPr bwMode="auto">
          <a:xfrm>
            <a:off x="539060" y="3878263"/>
            <a:ext cx="24080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spcBef>
                <a:spcPct val="20000"/>
              </a:spcBef>
            </a:pPr>
            <a:r>
              <a:rPr lang="zh-CN" altLang="en-US" sz="2800" dirty="0">
                <a:solidFill>
                  <a:schemeClr val="tx1"/>
                </a:solidFill>
                <a:ea typeface="楷体_GB2312" pitchFamily="49" charset="-122"/>
              </a:rPr>
              <a:t>3、 </a:t>
            </a:r>
            <a:r>
              <a:rPr lang="en-US" altLang="zh-CN" sz="2800" dirty="0" err="1">
                <a:solidFill>
                  <a:schemeClr val="tx1"/>
                </a:solidFill>
                <a:ea typeface="楷体_GB2312" pitchFamily="49" charset="-122"/>
              </a:rPr>
              <a:t>ClearCase</a:t>
            </a:r>
            <a:endParaRPr lang="en-US" altLang="zh-CN" sz="2800" dirty="0">
              <a:solidFill>
                <a:schemeClr val="tx1"/>
              </a:solidFill>
              <a:ea typeface="楷体_GB2312" pitchFamily="49" charset="-122"/>
            </a:endParaRPr>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522288" y="233363"/>
            <a:ext cx="780415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840" tIns="44623" rIns="90840" bIns="44623" anchor="b"/>
          <a:lstStyle/>
          <a:p>
            <a:pPr algn="l" eaLnBrk="0" hangingPunct="0"/>
            <a:r>
              <a:rPr lang="en-GB" altLang="zh-CN" sz="4000" dirty="0">
                <a:solidFill>
                  <a:srgbClr val="0000FF"/>
                </a:solidFill>
                <a:cs typeface="Times New Roman" pitchFamily="18" charset="0"/>
              </a:rPr>
              <a:t>Selecting staff  </a:t>
            </a:r>
            <a:r>
              <a:rPr lang="zh-CN" altLang="en-US" sz="4000" dirty="0">
                <a:solidFill>
                  <a:srgbClr val="0000FF"/>
                </a:solidFill>
                <a:latin typeface="黑体" pitchFamily="49" charset="-122"/>
                <a:ea typeface="黑体" pitchFamily="49" charset="-122"/>
                <a:cs typeface="Times New Roman" pitchFamily="18" charset="0"/>
              </a:rPr>
              <a:t>选人</a:t>
            </a:r>
            <a:endParaRPr lang="en-GB" altLang="zh-CN" sz="4000" dirty="0">
              <a:solidFill>
                <a:srgbClr val="0000FF"/>
              </a:solidFill>
              <a:latin typeface="黑体" pitchFamily="49" charset="-122"/>
              <a:ea typeface="黑体" pitchFamily="49" charset="-122"/>
              <a:cs typeface="Times New Roman" pitchFamily="18" charset="0"/>
            </a:endParaRPr>
          </a:p>
        </p:txBody>
      </p:sp>
      <p:sp>
        <p:nvSpPr>
          <p:cNvPr id="9219" name="Rectangle 3"/>
          <p:cNvSpPr>
            <a:spLocks noChangeArrowheads="1"/>
          </p:cNvSpPr>
          <p:nvPr/>
        </p:nvSpPr>
        <p:spPr bwMode="auto">
          <a:xfrm>
            <a:off x="521332" y="1763713"/>
            <a:ext cx="4230688" cy="413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840" tIns="44623" rIns="90840" bIns="44623"/>
          <a:lstStyle/>
          <a:p>
            <a:pPr marL="469900" indent="-469900" algn="l" eaLnBrk="0" hangingPunct="0">
              <a:spcBef>
                <a:spcPct val="20000"/>
              </a:spcBef>
              <a:buClr>
                <a:srgbClr val="FF0066"/>
              </a:buClr>
              <a:buFont typeface="Wingdings" pitchFamily="2" charset="2"/>
              <a:buChar char="o"/>
            </a:pPr>
            <a:r>
              <a:rPr lang="en-GB" altLang="zh-CN" sz="2800" dirty="0">
                <a:solidFill>
                  <a:schemeClr val="tx1"/>
                </a:solidFill>
              </a:rPr>
              <a:t>People are </a:t>
            </a:r>
            <a:r>
              <a:rPr lang="en-US" altLang="zh-CN" sz="2800" dirty="0">
                <a:solidFill>
                  <a:schemeClr val="tx1"/>
                </a:solidFill>
              </a:rPr>
              <a:t>the </a:t>
            </a:r>
            <a:r>
              <a:rPr lang="en-GB" altLang="zh-CN" sz="2800" dirty="0">
                <a:solidFill>
                  <a:schemeClr val="tx1"/>
                </a:solidFill>
              </a:rPr>
              <a:t>most important assets </a:t>
            </a:r>
            <a:r>
              <a:rPr lang="en-US" altLang="zh-CN" sz="2800" dirty="0">
                <a:solidFill>
                  <a:schemeClr val="tx1"/>
                </a:solidFill>
              </a:rPr>
              <a:t>in SE</a:t>
            </a:r>
            <a:r>
              <a:rPr lang="en-GB" altLang="zh-CN" sz="2800" dirty="0">
                <a:solidFill>
                  <a:schemeClr val="tx1"/>
                </a:solidFill>
              </a:rPr>
              <a:t>.</a:t>
            </a:r>
          </a:p>
          <a:p>
            <a:pPr marL="469900" indent="-469900" algn="l" eaLnBrk="0" hangingPunct="0">
              <a:spcBef>
                <a:spcPct val="20000"/>
              </a:spcBef>
              <a:buClr>
                <a:srgbClr val="FF0066"/>
              </a:buClr>
              <a:buFont typeface="Wingdings" pitchFamily="2" charset="2"/>
              <a:buChar char="o"/>
            </a:pPr>
            <a:r>
              <a:rPr lang="en-US" altLang="zh-CN" sz="2800" dirty="0">
                <a:solidFill>
                  <a:schemeClr val="tx1"/>
                </a:solidFill>
              </a:rPr>
              <a:t>An important task of project management is team selection.</a:t>
            </a:r>
          </a:p>
          <a:p>
            <a:pPr algn="l" eaLnBrk="0" hangingPunct="0">
              <a:spcBef>
                <a:spcPct val="20000"/>
              </a:spcBef>
              <a:buClr>
                <a:srgbClr val="FF0066"/>
              </a:buClr>
            </a:pPr>
            <a:endParaRPr lang="en-US" altLang="zh-CN" sz="2800" b="0" dirty="0">
              <a:solidFill>
                <a:schemeClr val="tx1"/>
              </a:solidFill>
            </a:endParaRPr>
          </a:p>
          <a:p>
            <a:pPr marL="469900" indent="-469900" algn="l" eaLnBrk="0" hangingPunct="0">
              <a:spcBef>
                <a:spcPct val="20000"/>
              </a:spcBef>
              <a:buClr>
                <a:schemeClr val="accent2"/>
              </a:buClr>
              <a:buFont typeface="Wingdings" pitchFamily="2" charset="2"/>
              <a:buChar char="o"/>
            </a:pPr>
            <a:endParaRPr lang="en-US" altLang="zh-CN" sz="2200" b="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endParaRPr lang="en-US" altLang="zh-CN" sz="2200" b="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endParaRPr lang="en-US" altLang="en-GB" sz="2200" b="0" dirty="0">
              <a:solidFill>
                <a:schemeClr val="tx1"/>
              </a:solidFill>
              <a:latin typeface="Verdana" pitchFamily="34" charset="0"/>
            </a:endParaRPr>
          </a:p>
        </p:txBody>
      </p:sp>
      <p:sp>
        <p:nvSpPr>
          <p:cNvPr id="9220" name="Rectangle 4"/>
          <p:cNvSpPr>
            <a:spLocks noChangeArrowheads="1"/>
          </p:cNvSpPr>
          <p:nvPr/>
        </p:nvSpPr>
        <p:spPr bwMode="auto">
          <a:xfrm>
            <a:off x="3491880" y="4168570"/>
            <a:ext cx="57912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165" tIns="46748" rIns="95165" bIns="46748"/>
          <a:lstStyle/>
          <a:p>
            <a:pPr marL="469900" indent="-469900" algn="l" eaLnBrk="0" hangingPunct="0">
              <a:spcBef>
                <a:spcPct val="20000"/>
              </a:spcBef>
              <a:buClr>
                <a:srgbClr val="FF0066"/>
              </a:buClr>
              <a:buFont typeface="Wingdings" pitchFamily="2" charset="2"/>
              <a:buChar char="o"/>
            </a:pPr>
            <a:r>
              <a:rPr lang="en-US" altLang="zh-CN" sz="2800" dirty="0">
                <a:solidFill>
                  <a:schemeClr val="tx1"/>
                </a:solidFill>
                <a:cs typeface="Times New Roman" panose="02020603050405020304" pitchFamily="18" charset="0"/>
              </a:rPr>
              <a:t>Information comes from:</a:t>
            </a:r>
          </a:p>
          <a:p>
            <a:pPr marL="908050" lvl="1" indent="-436563" algn="l" eaLnBrk="0" hangingPunct="0">
              <a:spcBef>
                <a:spcPts val="0"/>
              </a:spcBef>
              <a:spcAft>
                <a:spcPts val="600"/>
              </a:spcAft>
              <a:buClr>
                <a:srgbClr val="FF0000"/>
              </a:buClr>
              <a:buFont typeface="Wingdings" pitchFamily="2" charset="2"/>
              <a:buChar char="ü"/>
            </a:pPr>
            <a:r>
              <a:rPr lang="en-US" altLang="zh-CN" sz="2000" dirty="0">
                <a:solidFill>
                  <a:schemeClr val="tx1"/>
                </a:solidFill>
                <a:cs typeface="Times New Roman" panose="02020603050405020304" pitchFamily="18" charset="0"/>
              </a:rPr>
              <a:t>Information provided by the candidates.</a:t>
            </a:r>
          </a:p>
          <a:p>
            <a:pPr marL="908050" lvl="1" indent="-436563" algn="l" eaLnBrk="0" hangingPunct="0">
              <a:spcBef>
                <a:spcPts val="0"/>
              </a:spcBef>
              <a:spcAft>
                <a:spcPts val="600"/>
              </a:spcAft>
              <a:buClr>
                <a:srgbClr val="FF0000"/>
              </a:buClr>
              <a:buFont typeface="Wingdings" pitchFamily="2" charset="2"/>
              <a:buChar char="ü"/>
            </a:pPr>
            <a:r>
              <a:rPr lang="en-US" altLang="zh-CN" sz="2000" dirty="0">
                <a:solidFill>
                  <a:schemeClr val="tx1"/>
                </a:solidFill>
                <a:cs typeface="Times New Roman" panose="02020603050405020304" pitchFamily="18" charset="0"/>
              </a:rPr>
              <a:t>Information gained by interviewing and talking with candidates.</a:t>
            </a:r>
          </a:p>
          <a:p>
            <a:pPr marL="908050" lvl="1" indent="-436563" algn="l" eaLnBrk="0" hangingPunct="0">
              <a:spcBef>
                <a:spcPts val="0"/>
              </a:spcBef>
              <a:spcAft>
                <a:spcPts val="600"/>
              </a:spcAft>
              <a:buClr>
                <a:srgbClr val="FF0000"/>
              </a:buClr>
              <a:buFont typeface="Wingdings" pitchFamily="2" charset="2"/>
              <a:buChar char="ü"/>
            </a:pPr>
            <a:r>
              <a:rPr lang="en-US" altLang="zh-CN" sz="2000" dirty="0">
                <a:solidFill>
                  <a:schemeClr val="tx1"/>
                </a:solidFill>
                <a:cs typeface="Times New Roman" panose="02020603050405020304" pitchFamily="18" charset="0"/>
              </a:rPr>
              <a:t>Recommendations and comments from other people who know or who have worked with the candidates.</a:t>
            </a:r>
          </a:p>
          <a:p>
            <a:pPr marL="469900" indent="-469900" algn="l" eaLnBrk="0" hangingPunct="0">
              <a:spcBef>
                <a:spcPts val="0"/>
              </a:spcBef>
              <a:spcAft>
                <a:spcPts val="600"/>
              </a:spcAft>
              <a:buClr>
                <a:schemeClr val="accent2"/>
              </a:buClr>
              <a:buFont typeface="Wingdings" pitchFamily="2" charset="2"/>
              <a:buChar char="o"/>
            </a:pPr>
            <a:endParaRPr lang="en-US" altLang="en-GB" sz="1800" b="0" dirty="0">
              <a:solidFill>
                <a:schemeClr val="tx1"/>
              </a:solidFill>
              <a:latin typeface="Verdana" pitchFamily="34" charset="0"/>
            </a:endParaRPr>
          </a:p>
        </p:txBody>
      </p:sp>
      <p:pic>
        <p:nvPicPr>
          <p:cNvPr id="9221" name="Picture 5" descr="j029717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371600"/>
            <a:ext cx="27003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MCj0090227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4824155"/>
            <a:ext cx="3276600" cy="202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0" y="998730"/>
            <a:ext cx="9144000" cy="5768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08050" lvl="1" indent="-436563" algn="just" eaLnBrk="0" hangingPunct="0">
              <a:lnSpc>
                <a:spcPct val="120000"/>
              </a:lnSpc>
              <a:spcBef>
                <a:spcPts val="0"/>
              </a:spcBef>
              <a:spcAft>
                <a:spcPts val="0"/>
              </a:spcAft>
              <a:buClr>
                <a:srgbClr val="FF0000"/>
              </a:buClr>
              <a:buFont typeface="Wingdings" pitchFamily="2" charset="2"/>
              <a:buChar char="l"/>
            </a:pPr>
            <a:r>
              <a:rPr lang="en-US" altLang="zh-CN" sz="2000" dirty="0">
                <a:solidFill>
                  <a:schemeClr val="tx1"/>
                </a:solidFill>
                <a:latin typeface="+mn-ea"/>
                <a:ea typeface="+mn-ea"/>
              </a:rPr>
              <a:t>SourceSafe</a:t>
            </a:r>
            <a:r>
              <a:rPr lang="zh-CN" altLang="en-US" sz="2000" dirty="0">
                <a:solidFill>
                  <a:schemeClr val="tx1"/>
                </a:solidFill>
                <a:latin typeface="+mn-ea"/>
                <a:ea typeface="+mn-ea"/>
              </a:rPr>
              <a:t>是</a:t>
            </a:r>
            <a:r>
              <a:rPr lang="en-US" altLang="zh-CN" sz="2000" dirty="0">
                <a:solidFill>
                  <a:schemeClr val="tx1"/>
                </a:solidFill>
                <a:latin typeface="+mn-ea"/>
                <a:ea typeface="+mn-ea"/>
              </a:rPr>
              <a:t>Microsoft</a:t>
            </a:r>
            <a:r>
              <a:rPr lang="zh-CN" altLang="en-US" sz="2000" dirty="0">
                <a:solidFill>
                  <a:schemeClr val="tx1"/>
                </a:solidFill>
                <a:latin typeface="+mn-ea"/>
                <a:ea typeface="+mn-ea"/>
              </a:rPr>
              <a:t>公司推出的配置管理工具，是</a:t>
            </a:r>
            <a:r>
              <a:rPr lang="en-US" altLang="zh-CN" sz="2000" dirty="0">
                <a:solidFill>
                  <a:schemeClr val="tx1"/>
                </a:solidFill>
                <a:latin typeface="+mn-ea"/>
                <a:ea typeface="+mn-ea"/>
              </a:rPr>
              <a:t>Visual Studio</a:t>
            </a:r>
            <a:r>
              <a:rPr lang="zh-CN" altLang="en-US" sz="2000" dirty="0">
                <a:solidFill>
                  <a:schemeClr val="tx1"/>
                </a:solidFill>
                <a:latin typeface="+mn-ea"/>
                <a:ea typeface="+mn-ea"/>
              </a:rPr>
              <a:t>的套件之一。</a:t>
            </a:r>
            <a:r>
              <a:rPr lang="en-US" altLang="zh-CN" sz="2000" dirty="0">
                <a:solidFill>
                  <a:schemeClr val="tx1"/>
                </a:solidFill>
                <a:latin typeface="+mn-ea"/>
                <a:ea typeface="+mn-ea"/>
              </a:rPr>
              <a:t>SourceSafe</a:t>
            </a:r>
            <a:r>
              <a:rPr lang="zh-CN" altLang="en-US" sz="2000" dirty="0">
                <a:solidFill>
                  <a:schemeClr val="tx1"/>
                </a:solidFill>
                <a:latin typeface="+mn-ea"/>
                <a:ea typeface="+mn-ea"/>
              </a:rPr>
              <a:t>是国内最流行的配置管理工具，用户量绝对是第一位。 </a:t>
            </a:r>
          </a:p>
          <a:p>
            <a:pPr marL="908050" lvl="1" indent="-436563" algn="just" eaLnBrk="0" hangingPunct="0">
              <a:lnSpc>
                <a:spcPct val="120000"/>
              </a:lnSpc>
              <a:spcBef>
                <a:spcPts val="0"/>
              </a:spcBef>
              <a:spcAft>
                <a:spcPts val="0"/>
              </a:spcAft>
              <a:buClr>
                <a:srgbClr val="FF0000"/>
              </a:buClr>
              <a:buFont typeface="Wingdings" pitchFamily="2" charset="2"/>
              <a:buChar char="l"/>
            </a:pPr>
            <a:r>
              <a:rPr lang="en-US" altLang="zh-CN" sz="2000" dirty="0">
                <a:solidFill>
                  <a:schemeClr val="tx1"/>
                </a:solidFill>
                <a:latin typeface="+mn-ea"/>
                <a:ea typeface="+mn-ea"/>
              </a:rPr>
              <a:t>SourceSafe</a:t>
            </a:r>
            <a:r>
              <a:rPr lang="zh-CN" altLang="en-US" sz="2000" dirty="0">
                <a:solidFill>
                  <a:schemeClr val="tx1"/>
                </a:solidFill>
                <a:latin typeface="+mn-ea"/>
                <a:ea typeface="+mn-ea"/>
              </a:rPr>
              <a:t>长得很象早先土气的文件管理器，的确难看。但是难看不碍事，</a:t>
            </a:r>
            <a:r>
              <a:rPr lang="en-US" altLang="zh-CN" sz="2000" dirty="0">
                <a:solidFill>
                  <a:schemeClr val="tx1"/>
                </a:solidFill>
                <a:latin typeface="+mn-ea"/>
                <a:ea typeface="+mn-ea"/>
              </a:rPr>
              <a:t>SourceSafe</a:t>
            </a:r>
            <a:r>
              <a:rPr lang="zh-CN" altLang="en-US" sz="2000" dirty="0">
                <a:solidFill>
                  <a:schemeClr val="tx1"/>
                </a:solidFill>
                <a:latin typeface="+mn-ea"/>
                <a:ea typeface="+mn-ea"/>
              </a:rPr>
              <a:t>的优点可以用8个字来概括“简单易用，一学就会”，这个优点是它老妈</a:t>
            </a:r>
            <a:r>
              <a:rPr lang="en-US" altLang="zh-CN" sz="2000" dirty="0">
                <a:solidFill>
                  <a:schemeClr val="tx1"/>
                </a:solidFill>
                <a:latin typeface="+mn-ea"/>
                <a:ea typeface="+mn-ea"/>
              </a:rPr>
              <a:t>Microsoft</a:t>
            </a:r>
            <a:r>
              <a:rPr lang="zh-CN" altLang="en-US" sz="2000" dirty="0">
                <a:solidFill>
                  <a:schemeClr val="tx1"/>
                </a:solidFill>
                <a:latin typeface="+mn-ea"/>
                <a:ea typeface="+mn-ea"/>
              </a:rPr>
              <a:t>遗传下来的，是天生的。 </a:t>
            </a:r>
          </a:p>
          <a:p>
            <a:pPr marL="908050" lvl="1" indent="-436563" algn="just" eaLnBrk="0" hangingPunct="0">
              <a:lnSpc>
                <a:spcPct val="120000"/>
              </a:lnSpc>
              <a:spcBef>
                <a:spcPts val="0"/>
              </a:spcBef>
              <a:spcAft>
                <a:spcPts val="0"/>
              </a:spcAft>
              <a:buClr>
                <a:srgbClr val="FF0000"/>
              </a:buClr>
              <a:buFont typeface="Wingdings" pitchFamily="2" charset="2"/>
              <a:buChar char="l"/>
            </a:pPr>
            <a:r>
              <a:rPr lang="zh-CN" altLang="en-US" sz="2000" dirty="0">
                <a:solidFill>
                  <a:schemeClr val="tx1"/>
                </a:solidFill>
                <a:latin typeface="+mn-ea"/>
                <a:ea typeface="+mn-ea"/>
              </a:rPr>
              <a:t>虽然</a:t>
            </a:r>
            <a:r>
              <a:rPr lang="en-US" altLang="zh-CN" sz="2000" dirty="0">
                <a:solidFill>
                  <a:schemeClr val="tx1"/>
                </a:solidFill>
                <a:latin typeface="+mn-ea"/>
                <a:ea typeface="+mn-ea"/>
              </a:rPr>
              <a:t>SourceSafe</a:t>
            </a:r>
            <a:r>
              <a:rPr lang="zh-CN" altLang="en-US" sz="2000" dirty="0">
                <a:solidFill>
                  <a:schemeClr val="tx1"/>
                </a:solidFill>
                <a:latin typeface="+mn-ea"/>
                <a:ea typeface="+mn-ea"/>
              </a:rPr>
              <a:t>并不是免费的，但是在国内人们以接近于零的成本得到它，网上到处可以下载啊。当然</a:t>
            </a:r>
            <a:r>
              <a:rPr lang="en-US" altLang="zh-CN" sz="2000" dirty="0">
                <a:solidFill>
                  <a:schemeClr val="tx1"/>
                </a:solidFill>
                <a:latin typeface="+mn-ea"/>
                <a:ea typeface="+mn-ea"/>
              </a:rPr>
              <a:t>Microsoft</a:t>
            </a:r>
            <a:r>
              <a:rPr lang="zh-CN" altLang="en-US" sz="2000" dirty="0">
                <a:solidFill>
                  <a:schemeClr val="tx1"/>
                </a:solidFill>
                <a:latin typeface="+mn-ea"/>
                <a:ea typeface="+mn-ea"/>
              </a:rPr>
              <a:t>也不在乎这个小不点的软件，它属于“买大件送小件”的角色。如果你合法地得到</a:t>
            </a:r>
            <a:r>
              <a:rPr lang="en-US" altLang="zh-CN" sz="2000" dirty="0">
                <a:solidFill>
                  <a:schemeClr val="tx1"/>
                </a:solidFill>
                <a:latin typeface="+mn-ea"/>
                <a:ea typeface="+mn-ea"/>
              </a:rPr>
              <a:t>Visual Studio，</a:t>
            </a:r>
            <a:r>
              <a:rPr lang="zh-CN" altLang="en-US" sz="2000" dirty="0">
                <a:solidFill>
                  <a:schemeClr val="tx1"/>
                </a:solidFill>
                <a:latin typeface="+mn-ea"/>
                <a:ea typeface="+mn-ea"/>
              </a:rPr>
              <a:t>你就得到了免费的</a:t>
            </a:r>
            <a:r>
              <a:rPr lang="en-US" altLang="zh-CN" sz="2000" dirty="0">
                <a:solidFill>
                  <a:schemeClr val="tx1"/>
                </a:solidFill>
                <a:latin typeface="+mn-ea"/>
                <a:ea typeface="+mn-ea"/>
              </a:rPr>
              <a:t>SourceSafe。 </a:t>
            </a:r>
          </a:p>
          <a:p>
            <a:pPr marL="908050" lvl="1" indent="-436563" algn="just" eaLnBrk="0" hangingPunct="0">
              <a:lnSpc>
                <a:spcPct val="120000"/>
              </a:lnSpc>
              <a:spcBef>
                <a:spcPts val="0"/>
              </a:spcBef>
              <a:spcAft>
                <a:spcPts val="0"/>
              </a:spcAft>
              <a:buClr>
                <a:srgbClr val="FF0000"/>
              </a:buClr>
              <a:buFont typeface="Wingdings" pitchFamily="2" charset="2"/>
              <a:buChar char="l"/>
            </a:pPr>
            <a:r>
              <a:rPr lang="en-US" altLang="zh-CN" sz="2000" dirty="0">
                <a:solidFill>
                  <a:schemeClr val="tx1"/>
                </a:solidFill>
                <a:latin typeface="+mn-ea"/>
                <a:ea typeface="+mn-ea"/>
              </a:rPr>
              <a:t>SourceSafe</a:t>
            </a:r>
            <a:r>
              <a:rPr lang="zh-CN" altLang="en-US" sz="2000" dirty="0">
                <a:solidFill>
                  <a:schemeClr val="tx1"/>
                </a:solidFill>
                <a:latin typeface="+mn-ea"/>
                <a:ea typeface="+mn-ea"/>
              </a:rPr>
              <a:t>的主要局限性：</a:t>
            </a:r>
          </a:p>
          <a:p>
            <a:pPr marL="1304925" lvl="2" indent="-395288" algn="just" eaLnBrk="0" hangingPunct="0">
              <a:lnSpc>
                <a:spcPct val="120000"/>
              </a:lnSpc>
              <a:spcBef>
                <a:spcPts val="0"/>
              </a:spcBef>
              <a:spcAft>
                <a:spcPts val="0"/>
              </a:spcAft>
              <a:buClr>
                <a:schemeClr val="accent2"/>
              </a:buClr>
              <a:buFont typeface="Wingdings" pitchFamily="2" charset="2"/>
              <a:buChar char="ü"/>
            </a:pPr>
            <a:r>
              <a:rPr lang="zh-CN" altLang="en-US" sz="2000" dirty="0">
                <a:solidFill>
                  <a:schemeClr val="tx1"/>
                </a:solidFill>
                <a:latin typeface="+mn-ea"/>
                <a:ea typeface="+mn-ea"/>
              </a:rPr>
              <a:t>只能在</a:t>
            </a:r>
            <a:r>
              <a:rPr lang="en-US" altLang="zh-CN" sz="2000" dirty="0">
                <a:solidFill>
                  <a:schemeClr val="tx1"/>
                </a:solidFill>
                <a:latin typeface="+mn-ea"/>
                <a:ea typeface="+mn-ea"/>
              </a:rPr>
              <a:t>Windows</a:t>
            </a:r>
            <a:r>
              <a:rPr lang="zh-CN" altLang="en-US" sz="2000" dirty="0">
                <a:solidFill>
                  <a:schemeClr val="tx1"/>
                </a:solidFill>
                <a:latin typeface="+mn-ea"/>
                <a:ea typeface="+mn-ea"/>
              </a:rPr>
              <a:t>下运行，不能在</a:t>
            </a:r>
            <a:r>
              <a:rPr lang="en-US" altLang="zh-CN" sz="2000" dirty="0">
                <a:solidFill>
                  <a:schemeClr val="tx1"/>
                </a:solidFill>
                <a:latin typeface="+mn-ea"/>
                <a:ea typeface="+mn-ea"/>
              </a:rPr>
              <a:t>Unix, Linux</a:t>
            </a:r>
            <a:r>
              <a:rPr lang="zh-CN" altLang="en-US" sz="2000" dirty="0">
                <a:solidFill>
                  <a:schemeClr val="tx1"/>
                </a:solidFill>
                <a:latin typeface="+mn-ea"/>
                <a:ea typeface="+mn-ea"/>
              </a:rPr>
              <a:t>下运行。</a:t>
            </a:r>
            <a:r>
              <a:rPr lang="en-US" altLang="zh-CN" sz="2000" dirty="0">
                <a:solidFill>
                  <a:schemeClr val="tx1"/>
                </a:solidFill>
                <a:latin typeface="+mn-ea"/>
                <a:ea typeface="+mn-ea"/>
              </a:rPr>
              <a:t>SourceSafe</a:t>
            </a:r>
            <a:r>
              <a:rPr lang="zh-CN" altLang="en-US" sz="2000" dirty="0">
                <a:solidFill>
                  <a:schemeClr val="tx1"/>
                </a:solidFill>
                <a:latin typeface="+mn-ea"/>
                <a:ea typeface="+mn-ea"/>
              </a:rPr>
              <a:t>不支持异构环境下的配置管理，对用户而言是个麻烦事。这不是技术问题，是微软公司产品战略决定的。</a:t>
            </a:r>
          </a:p>
          <a:p>
            <a:pPr marL="1304925" lvl="2" indent="-395288" algn="just" eaLnBrk="0" hangingPunct="0">
              <a:lnSpc>
                <a:spcPct val="120000"/>
              </a:lnSpc>
              <a:spcBef>
                <a:spcPts val="0"/>
              </a:spcBef>
              <a:spcAft>
                <a:spcPts val="0"/>
              </a:spcAft>
              <a:buClr>
                <a:schemeClr val="accent2"/>
              </a:buClr>
              <a:buFont typeface="Wingdings" pitchFamily="2" charset="2"/>
              <a:buChar char="ü"/>
            </a:pPr>
            <a:r>
              <a:rPr lang="zh-CN" altLang="en-US" sz="2000" dirty="0">
                <a:solidFill>
                  <a:schemeClr val="tx1"/>
                </a:solidFill>
                <a:latin typeface="+mn-ea"/>
                <a:ea typeface="+mn-ea"/>
              </a:rPr>
              <a:t>适合于局域网内的用户群，不适合于通过</a:t>
            </a:r>
            <a:r>
              <a:rPr lang="en-US" altLang="zh-CN" sz="2000" dirty="0">
                <a:solidFill>
                  <a:schemeClr val="tx1"/>
                </a:solidFill>
                <a:latin typeface="+mn-ea"/>
                <a:ea typeface="+mn-ea"/>
              </a:rPr>
              <a:t>Internet</a:t>
            </a:r>
            <a:r>
              <a:rPr lang="zh-CN" altLang="en-US" sz="2000" dirty="0">
                <a:solidFill>
                  <a:schemeClr val="tx1"/>
                </a:solidFill>
                <a:latin typeface="+mn-ea"/>
                <a:ea typeface="+mn-ea"/>
              </a:rPr>
              <a:t>连接的用户群，因为</a:t>
            </a:r>
            <a:r>
              <a:rPr lang="en-US" altLang="zh-CN" sz="2000" dirty="0">
                <a:solidFill>
                  <a:schemeClr val="tx1"/>
                </a:solidFill>
                <a:latin typeface="+mn-ea"/>
                <a:ea typeface="+mn-ea"/>
              </a:rPr>
              <a:t>SourceSafe</a:t>
            </a:r>
            <a:r>
              <a:rPr lang="zh-CN" altLang="en-US" sz="2000" dirty="0">
                <a:solidFill>
                  <a:schemeClr val="tx1"/>
                </a:solidFill>
                <a:latin typeface="+mn-ea"/>
                <a:ea typeface="+mn-ea"/>
              </a:rPr>
              <a:t>是通过“共享目录”方式存储文件的。</a:t>
            </a:r>
          </a:p>
        </p:txBody>
      </p:sp>
      <p:sp>
        <p:nvSpPr>
          <p:cNvPr id="39939" name="Rectangle 5"/>
          <p:cNvSpPr>
            <a:spLocks noChangeArrowheads="1"/>
          </p:cNvSpPr>
          <p:nvPr/>
        </p:nvSpPr>
        <p:spPr bwMode="auto">
          <a:xfrm>
            <a:off x="521550" y="143635"/>
            <a:ext cx="36538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eaLnBrk="0" hangingPunct="0">
              <a:lnSpc>
                <a:spcPct val="90000"/>
              </a:lnSpc>
              <a:spcBef>
                <a:spcPct val="20000"/>
              </a:spcBef>
              <a:buClr>
                <a:schemeClr val="accent2"/>
              </a:buClr>
              <a:buFont typeface="Wingdings" pitchFamily="2" charset="2"/>
              <a:buNone/>
            </a:pPr>
            <a:r>
              <a:rPr lang="zh-CN" altLang="en-US" sz="4000" dirty="0">
                <a:solidFill>
                  <a:srgbClr val="0000FF"/>
                </a:solidFill>
                <a:ea typeface="黑体" pitchFamily="49" charset="-122"/>
                <a:cs typeface="Times New Roman" pitchFamily="18" charset="0"/>
              </a:rPr>
              <a:t>1、 </a:t>
            </a:r>
            <a:r>
              <a:rPr lang="en-US" altLang="zh-CN" sz="4000" dirty="0">
                <a:solidFill>
                  <a:srgbClr val="0000FF"/>
                </a:solidFill>
                <a:ea typeface="黑体" pitchFamily="49" charset="-122"/>
                <a:cs typeface="Times New Roman" pitchFamily="18" charset="0"/>
              </a:rPr>
              <a:t>SourceSafe </a:t>
            </a:r>
            <a:endParaRPr lang="zh-CN" altLang="en-US" sz="4000" dirty="0">
              <a:solidFill>
                <a:srgbClr val="0000FF"/>
              </a:solidFill>
              <a:ea typeface="黑体" pitchFamily="49" charset="-122"/>
              <a:cs typeface="Times New Roman" pitchFamily="18" charset="0"/>
            </a:endParaRPr>
          </a:p>
        </p:txBody>
      </p:sp>
    </p:spTree>
  </p:cSld>
  <p:clrMapOvr>
    <a:masterClrMapping/>
  </p:clrMapOvr>
  <p:transition>
    <p:pull/>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206515" y="548680"/>
            <a:ext cx="9059862" cy="626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08050" lvl="1" indent="-436563" algn="just" eaLnBrk="0" hangingPunct="0">
              <a:lnSpc>
                <a:spcPct val="90000"/>
              </a:lnSpc>
              <a:spcBef>
                <a:spcPct val="20000"/>
              </a:spcBef>
              <a:buClr>
                <a:schemeClr val="accent2"/>
              </a:buClr>
              <a:buFont typeface="Wingdings" pitchFamily="2" charset="2"/>
              <a:buChar char="l"/>
            </a:pPr>
            <a:r>
              <a:rPr lang="en-US" altLang="zh-CN" sz="2000" dirty="0">
                <a:solidFill>
                  <a:schemeClr val="tx1"/>
                </a:solidFill>
                <a:latin typeface="+mn-ea"/>
                <a:ea typeface="+mn-ea"/>
              </a:rPr>
              <a:t>CVS </a:t>
            </a:r>
            <a:r>
              <a:rPr lang="zh-CN" altLang="en-US" sz="2000" dirty="0">
                <a:solidFill>
                  <a:schemeClr val="tx1"/>
                </a:solidFill>
                <a:latin typeface="+mn-ea"/>
                <a:ea typeface="+mn-ea"/>
              </a:rPr>
              <a:t>是 </a:t>
            </a:r>
            <a:r>
              <a:rPr lang="en-US" altLang="zh-CN" sz="2000" dirty="0">
                <a:solidFill>
                  <a:schemeClr val="tx1"/>
                </a:solidFill>
                <a:latin typeface="+mn-ea"/>
                <a:ea typeface="+mn-ea"/>
              </a:rPr>
              <a:t>Concurrent Version System（</a:t>
            </a:r>
            <a:r>
              <a:rPr lang="zh-CN" altLang="en-US" sz="2000" dirty="0">
                <a:solidFill>
                  <a:schemeClr val="tx1"/>
                </a:solidFill>
                <a:latin typeface="+mn-ea"/>
                <a:ea typeface="+mn-ea"/>
              </a:rPr>
              <a:t>并行版本系统）的缩写，它是著名的开放源代码的配置管理工具。 </a:t>
            </a:r>
          </a:p>
          <a:p>
            <a:pPr marL="908050" lvl="1" indent="-436563" algn="just" eaLnBrk="0" hangingPunct="0">
              <a:lnSpc>
                <a:spcPct val="90000"/>
              </a:lnSpc>
              <a:spcBef>
                <a:spcPct val="20000"/>
              </a:spcBef>
              <a:buClr>
                <a:schemeClr val="accent2"/>
              </a:buClr>
              <a:buFont typeface="Wingdings" pitchFamily="2" charset="2"/>
              <a:buChar char="l"/>
            </a:pPr>
            <a:r>
              <a:rPr lang="en-US" altLang="zh-CN" sz="2000" dirty="0">
                <a:solidFill>
                  <a:schemeClr val="tx1"/>
                </a:solidFill>
                <a:latin typeface="+mn-ea"/>
                <a:ea typeface="+mn-ea"/>
              </a:rPr>
              <a:t>CVS</a:t>
            </a:r>
            <a:r>
              <a:rPr lang="zh-CN" altLang="en-US" sz="2000" dirty="0">
                <a:solidFill>
                  <a:schemeClr val="tx1"/>
                </a:solidFill>
                <a:latin typeface="+mn-ea"/>
                <a:ea typeface="+mn-ea"/>
              </a:rPr>
              <a:t>的官方网站是</a:t>
            </a:r>
            <a:r>
              <a:rPr lang="en-US" altLang="zh-CN" sz="2000" dirty="0">
                <a:solidFill>
                  <a:schemeClr val="tx1"/>
                </a:solidFill>
                <a:latin typeface="+mn-ea"/>
                <a:ea typeface="+mn-ea"/>
              </a:rPr>
              <a:t>http://www.cvshome.org/ 。</a:t>
            </a:r>
            <a:r>
              <a:rPr lang="zh-CN" altLang="en-US" sz="2000" dirty="0">
                <a:solidFill>
                  <a:schemeClr val="tx1"/>
                </a:solidFill>
                <a:latin typeface="+mn-ea"/>
                <a:ea typeface="+mn-ea"/>
              </a:rPr>
              <a:t>官方提供的是</a:t>
            </a:r>
            <a:r>
              <a:rPr lang="en-US" altLang="zh-CN" sz="2000" dirty="0">
                <a:solidFill>
                  <a:schemeClr val="tx1"/>
                </a:solidFill>
                <a:latin typeface="+mn-ea"/>
                <a:ea typeface="+mn-ea"/>
              </a:rPr>
              <a:t>CVS</a:t>
            </a:r>
            <a:r>
              <a:rPr lang="zh-CN" altLang="en-US" sz="2000" dirty="0">
                <a:solidFill>
                  <a:schemeClr val="tx1"/>
                </a:solidFill>
                <a:latin typeface="+mn-ea"/>
                <a:ea typeface="+mn-ea"/>
              </a:rPr>
              <a:t>服务器和命令行程序，但是官方并不提供交互式的客户端软件。许多软件机构根据</a:t>
            </a:r>
            <a:r>
              <a:rPr lang="en-US" altLang="zh-CN" sz="2000" dirty="0">
                <a:solidFill>
                  <a:schemeClr val="tx1"/>
                </a:solidFill>
                <a:latin typeface="+mn-ea"/>
                <a:ea typeface="+mn-ea"/>
              </a:rPr>
              <a:t>CVS</a:t>
            </a:r>
            <a:r>
              <a:rPr lang="zh-CN" altLang="en-US" sz="2000" dirty="0">
                <a:solidFill>
                  <a:schemeClr val="tx1"/>
                </a:solidFill>
                <a:latin typeface="+mn-ea"/>
                <a:ea typeface="+mn-ea"/>
              </a:rPr>
              <a:t>官方提供的编程接口开发了各色各样的</a:t>
            </a:r>
            <a:r>
              <a:rPr lang="en-US" altLang="zh-CN" sz="2000" dirty="0">
                <a:solidFill>
                  <a:schemeClr val="tx1"/>
                </a:solidFill>
                <a:latin typeface="+mn-ea"/>
                <a:ea typeface="+mn-ea"/>
              </a:rPr>
              <a:t>CVS</a:t>
            </a:r>
            <a:r>
              <a:rPr lang="zh-CN" altLang="en-US" sz="2000" dirty="0">
                <a:solidFill>
                  <a:schemeClr val="tx1"/>
                </a:solidFill>
                <a:latin typeface="+mn-ea"/>
                <a:ea typeface="+mn-ea"/>
              </a:rPr>
              <a:t>客户端软件，最有名的当推</a:t>
            </a:r>
            <a:r>
              <a:rPr lang="en-US" altLang="zh-CN" sz="2000" dirty="0">
                <a:solidFill>
                  <a:schemeClr val="tx1"/>
                </a:solidFill>
                <a:latin typeface="+mn-ea"/>
                <a:ea typeface="+mn-ea"/>
              </a:rPr>
              <a:t>Windows</a:t>
            </a:r>
            <a:r>
              <a:rPr lang="zh-CN" altLang="en-US" sz="2000" dirty="0">
                <a:solidFill>
                  <a:schemeClr val="tx1"/>
                </a:solidFill>
                <a:latin typeface="+mn-ea"/>
                <a:ea typeface="+mn-ea"/>
              </a:rPr>
              <a:t>环境的</a:t>
            </a:r>
            <a:r>
              <a:rPr lang="en-US" altLang="zh-CN" sz="2000" dirty="0">
                <a:solidFill>
                  <a:schemeClr val="tx1"/>
                </a:solidFill>
                <a:latin typeface="+mn-ea"/>
                <a:ea typeface="+mn-ea"/>
              </a:rPr>
              <a:t>CVS</a:t>
            </a:r>
            <a:r>
              <a:rPr lang="zh-CN" altLang="en-US" sz="2000" dirty="0">
                <a:solidFill>
                  <a:schemeClr val="tx1"/>
                </a:solidFill>
                <a:latin typeface="+mn-ea"/>
                <a:ea typeface="+mn-ea"/>
              </a:rPr>
              <a:t>客户端软件——</a:t>
            </a:r>
            <a:r>
              <a:rPr lang="en-US" altLang="zh-CN" sz="2000" dirty="0" err="1">
                <a:solidFill>
                  <a:schemeClr val="tx1"/>
                </a:solidFill>
                <a:latin typeface="+mn-ea"/>
                <a:ea typeface="+mn-ea"/>
              </a:rPr>
              <a:t>WinCVS</a:t>
            </a:r>
            <a:r>
              <a:rPr lang="zh-CN" altLang="en-US" sz="2000" dirty="0">
                <a:solidFill>
                  <a:schemeClr val="tx1"/>
                </a:solidFill>
                <a:latin typeface="+mn-ea"/>
                <a:ea typeface="+mn-ea"/>
              </a:rPr>
              <a:t>。</a:t>
            </a:r>
            <a:r>
              <a:rPr lang="en-US" altLang="zh-CN" sz="2000" dirty="0" err="1">
                <a:solidFill>
                  <a:schemeClr val="tx1"/>
                </a:solidFill>
                <a:latin typeface="+mn-ea"/>
                <a:ea typeface="+mn-ea"/>
              </a:rPr>
              <a:t>WinCVS</a:t>
            </a:r>
            <a:r>
              <a:rPr lang="zh-CN" altLang="en-US" sz="2000" dirty="0">
                <a:solidFill>
                  <a:schemeClr val="tx1"/>
                </a:solidFill>
                <a:latin typeface="+mn-ea"/>
                <a:ea typeface="+mn-ea"/>
              </a:rPr>
              <a:t>是免费的，但是并不开放源代码。</a:t>
            </a:r>
          </a:p>
          <a:p>
            <a:pPr marL="908050" lvl="1" indent="-436563" algn="just" eaLnBrk="0" hangingPunct="0">
              <a:lnSpc>
                <a:spcPct val="90000"/>
              </a:lnSpc>
              <a:spcBef>
                <a:spcPct val="20000"/>
              </a:spcBef>
              <a:buClr>
                <a:schemeClr val="accent2"/>
              </a:buClr>
              <a:buFont typeface="Wingdings" pitchFamily="2" charset="2"/>
              <a:buChar char="l"/>
            </a:pPr>
            <a:r>
              <a:rPr lang="zh-CN" altLang="en-US" sz="2000" dirty="0">
                <a:solidFill>
                  <a:schemeClr val="tx1"/>
                </a:solidFill>
                <a:latin typeface="+mn-ea"/>
                <a:ea typeface="+mn-ea"/>
              </a:rPr>
              <a:t>与</a:t>
            </a:r>
            <a:r>
              <a:rPr lang="en-US" altLang="zh-CN" sz="2000" dirty="0">
                <a:solidFill>
                  <a:schemeClr val="tx1"/>
                </a:solidFill>
                <a:latin typeface="+mn-ea"/>
                <a:ea typeface="+mn-ea"/>
              </a:rPr>
              <a:t>SourceSafe</a:t>
            </a:r>
            <a:r>
              <a:rPr lang="zh-CN" altLang="en-US" sz="2000" dirty="0">
                <a:solidFill>
                  <a:schemeClr val="tx1"/>
                </a:solidFill>
                <a:latin typeface="+mn-ea"/>
                <a:ea typeface="+mn-ea"/>
              </a:rPr>
              <a:t>相比，</a:t>
            </a:r>
            <a:r>
              <a:rPr lang="en-US" altLang="zh-CN" sz="2000" dirty="0">
                <a:solidFill>
                  <a:schemeClr val="tx1"/>
                </a:solidFill>
                <a:latin typeface="+mn-ea"/>
                <a:ea typeface="+mn-ea"/>
              </a:rPr>
              <a:t>CVS</a:t>
            </a:r>
            <a:r>
              <a:rPr lang="zh-CN" altLang="en-US" sz="2000" dirty="0">
                <a:solidFill>
                  <a:schemeClr val="tx1"/>
                </a:solidFill>
                <a:latin typeface="+mn-ea"/>
                <a:ea typeface="+mn-ea"/>
              </a:rPr>
              <a:t>的主要优点是：</a:t>
            </a:r>
          </a:p>
          <a:p>
            <a:pPr marL="1304925" lvl="2" indent="-395288" algn="just" eaLnBrk="0" hangingPunct="0">
              <a:lnSpc>
                <a:spcPct val="90000"/>
              </a:lnSpc>
              <a:spcBef>
                <a:spcPct val="20000"/>
              </a:spcBef>
              <a:buClr>
                <a:schemeClr val="accent2"/>
              </a:buClr>
              <a:buFont typeface="Wingdings" pitchFamily="2" charset="2"/>
              <a:buChar char="ü"/>
            </a:pPr>
            <a:r>
              <a:rPr lang="en-US" altLang="zh-CN" sz="2100" dirty="0">
                <a:solidFill>
                  <a:schemeClr val="tx1"/>
                </a:solidFill>
                <a:latin typeface="+mn-ea"/>
                <a:ea typeface="+mn-ea"/>
              </a:rPr>
              <a:t>SourceSafe</a:t>
            </a:r>
            <a:r>
              <a:rPr lang="zh-CN" altLang="en-US" sz="2100" dirty="0">
                <a:solidFill>
                  <a:schemeClr val="tx1"/>
                </a:solidFill>
                <a:latin typeface="+mn-ea"/>
                <a:ea typeface="+mn-ea"/>
              </a:rPr>
              <a:t>有的功能</a:t>
            </a:r>
            <a:r>
              <a:rPr lang="en-US" altLang="zh-CN" sz="2100" dirty="0">
                <a:solidFill>
                  <a:schemeClr val="tx1"/>
                </a:solidFill>
                <a:latin typeface="+mn-ea"/>
                <a:ea typeface="+mn-ea"/>
              </a:rPr>
              <a:t>CVS</a:t>
            </a:r>
            <a:r>
              <a:rPr lang="zh-CN" altLang="en-US" sz="2100" dirty="0">
                <a:solidFill>
                  <a:schemeClr val="tx1"/>
                </a:solidFill>
                <a:latin typeface="+mn-ea"/>
                <a:ea typeface="+mn-ea"/>
              </a:rPr>
              <a:t>全都有，</a:t>
            </a:r>
            <a:r>
              <a:rPr lang="en-US" altLang="zh-CN" sz="2100" dirty="0">
                <a:solidFill>
                  <a:schemeClr val="tx1"/>
                </a:solidFill>
                <a:latin typeface="+mn-ea"/>
                <a:ea typeface="+mn-ea"/>
              </a:rPr>
              <a:t>CVS</a:t>
            </a:r>
            <a:r>
              <a:rPr lang="zh-CN" altLang="en-US" sz="2100" dirty="0">
                <a:solidFill>
                  <a:schemeClr val="tx1"/>
                </a:solidFill>
                <a:latin typeface="+mn-ea"/>
                <a:ea typeface="+mn-ea"/>
              </a:rPr>
              <a:t>支持并发的版本管理，</a:t>
            </a:r>
            <a:r>
              <a:rPr lang="en-US" altLang="zh-CN" sz="2100" dirty="0">
                <a:solidFill>
                  <a:schemeClr val="tx1"/>
                </a:solidFill>
                <a:latin typeface="+mn-ea"/>
                <a:ea typeface="+mn-ea"/>
              </a:rPr>
              <a:t>SourceSafe</a:t>
            </a:r>
            <a:r>
              <a:rPr lang="zh-CN" altLang="en-US" sz="2100" dirty="0">
                <a:solidFill>
                  <a:schemeClr val="tx1"/>
                </a:solidFill>
                <a:latin typeface="+mn-ea"/>
                <a:ea typeface="+mn-ea"/>
              </a:rPr>
              <a:t>没有并发功能。</a:t>
            </a:r>
            <a:r>
              <a:rPr lang="en-US" altLang="zh-CN" sz="2100" dirty="0">
                <a:solidFill>
                  <a:schemeClr val="tx1"/>
                </a:solidFill>
                <a:latin typeface="+mn-ea"/>
                <a:ea typeface="+mn-ea"/>
              </a:rPr>
              <a:t>CVS</a:t>
            </a:r>
            <a:r>
              <a:rPr lang="zh-CN" altLang="en-US" sz="2100" dirty="0">
                <a:solidFill>
                  <a:schemeClr val="tx1"/>
                </a:solidFill>
                <a:latin typeface="+mn-ea"/>
                <a:ea typeface="+mn-ea"/>
              </a:rPr>
              <a:t>服务器的功能和性能都比</a:t>
            </a:r>
            <a:r>
              <a:rPr lang="en-US" altLang="zh-CN" sz="2100" dirty="0">
                <a:solidFill>
                  <a:schemeClr val="tx1"/>
                </a:solidFill>
                <a:latin typeface="+mn-ea"/>
                <a:ea typeface="+mn-ea"/>
              </a:rPr>
              <a:t>SourceSafe</a:t>
            </a:r>
            <a:r>
              <a:rPr lang="zh-CN" altLang="en-US" sz="2100" dirty="0">
                <a:solidFill>
                  <a:schemeClr val="tx1"/>
                </a:solidFill>
                <a:latin typeface="+mn-ea"/>
                <a:ea typeface="+mn-ea"/>
              </a:rPr>
              <a:t>高出一筹。</a:t>
            </a:r>
          </a:p>
          <a:p>
            <a:pPr marL="1304925" lvl="2" indent="-395288" algn="just" eaLnBrk="0" hangingPunct="0">
              <a:lnSpc>
                <a:spcPct val="90000"/>
              </a:lnSpc>
              <a:spcBef>
                <a:spcPct val="20000"/>
              </a:spcBef>
              <a:buClr>
                <a:schemeClr val="accent2"/>
              </a:buClr>
              <a:buFont typeface="Wingdings" pitchFamily="2" charset="2"/>
              <a:buChar char="ü"/>
            </a:pPr>
            <a:r>
              <a:rPr lang="en-US" altLang="zh-CN" sz="2100" dirty="0">
                <a:solidFill>
                  <a:schemeClr val="tx1"/>
                </a:solidFill>
                <a:latin typeface="+mn-ea"/>
                <a:ea typeface="+mn-ea"/>
              </a:rPr>
              <a:t>CVS</a:t>
            </a:r>
            <a:r>
              <a:rPr lang="zh-CN" altLang="en-US" sz="2100" dirty="0">
                <a:solidFill>
                  <a:schemeClr val="tx1"/>
                </a:solidFill>
                <a:latin typeface="+mn-ea"/>
                <a:ea typeface="+mn-ea"/>
              </a:rPr>
              <a:t>服务器是用</a:t>
            </a:r>
            <a:r>
              <a:rPr lang="en-US" altLang="zh-CN" sz="2100" dirty="0">
                <a:solidFill>
                  <a:schemeClr val="tx1"/>
                </a:solidFill>
                <a:latin typeface="+mn-ea"/>
                <a:ea typeface="+mn-ea"/>
              </a:rPr>
              <a:t>Java</a:t>
            </a:r>
            <a:r>
              <a:rPr lang="zh-CN" altLang="en-US" sz="2100" dirty="0">
                <a:solidFill>
                  <a:schemeClr val="tx1"/>
                </a:solidFill>
                <a:latin typeface="+mn-ea"/>
                <a:ea typeface="+mn-ea"/>
              </a:rPr>
              <a:t>编写的，可以在任何操作系统和网络环境下运行。</a:t>
            </a:r>
            <a:r>
              <a:rPr lang="en-US" altLang="zh-CN" sz="2100" dirty="0">
                <a:solidFill>
                  <a:schemeClr val="tx1"/>
                </a:solidFill>
                <a:latin typeface="+mn-ea"/>
                <a:ea typeface="+mn-ea"/>
              </a:rPr>
              <a:t>CVS</a:t>
            </a:r>
            <a:r>
              <a:rPr lang="zh-CN" altLang="en-US" sz="2100" dirty="0">
                <a:solidFill>
                  <a:schemeClr val="tx1"/>
                </a:solidFill>
                <a:latin typeface="+mn-ea"/>
                <a:ea typeface="+mn-ea"/>
              </a:rPr>
              <a:t>深受</a:t>
            </a:r>
            <a:r>
              <a:rPr lang="en-US" altLang="zh-CN" sz="2100" dirty="0">
                <a:solidFill>
                  <a:schemeClr val="tx1"/>
                </a:solidFill>
                <a:latin typeface="+mn-ea"/>
                <a:ea typeface="+mn-ea"/>
              </a:rPr>
              <a:t>Unix</a:t>
            </a:r>
            <a:r>
              <a:rPr lang="zh-CN" altLang="en-US" sz="2100" dirty="0">
                <a:solidFill>
                  <a:schemeClr val="tx1"/>
                </a:solidFill>
                <a:latin typeface="+mn-ea"/>
                <a:ea typeface="+mn-ea"/>
              </a:rPr>
              <a:t>和</a:t>
            </a:r>
            <a:r>
              <a:rPr lang="en-US" altLang="zh-CN" sz="2100" dirty="0">
                <a:solidFill>
                  <a:schemeClr val="tx1"/>
                </a:solidFill>
                <a:latin typeface="+mn-ea"/>
                <a:ea typeface="+mn-ea"/>
              </a:rPr>
              <a:t>Linux </a:t>
            </a:r>
            <a:r>
              <a:rPr lang="zh-CN" altLang="en-US" sz="2100" dirty="0">
                <a:solidFill>
                  <a:schemeClr val="tx1"/>
                </a:solidFill>
                <a:latin typeface="+mn-ea"/>
                <a:ea typeface="+mn-ea"/>
              </a:rPr>
              <a:t>的用户喜爱。</a:t>
            </a:r>
            <a:r>
              <a:rPr lang="en-US" altLang="zh-CN" sz="2100" dirty="0">
                <a:solidFill>
                  <a:schemeClr val="tx1"/>
                </a:solidFill>
                <a:latin typeface="+mn-ea"/>
                <a:ea typeface="+mn-ea"/>
              </a:rPr>
              <a:t>Borland</a:t>
            </a:r>
            <a:r>
              <a:rPr lang="zh-CN" altLang="en-US" sz="2100" dirty="0">
                <a:solidFill>
                  <a:schemeClr val="tx1"/>
                </a:solidFill>
                <a:latin typeface="+mn-ea"/>
                <a:ea typeface="+mn-ea"/>
              </a:rPr>
              <a:t>公司的</a:t>
            </a:r>
            <a:r>
              <a:rPr lang="en-US" altLang="zh-CN" sz="2100" dirty="0" err="1">
                <a:solidFill>
                  <a:schemeClr val="tx1"/>
                </a:solidFill>
                <a:latin typeface="+mn-ea"/>
                <a:ea typeface="+mn-ea"/>
              </a:rPr>
              <a:t>JBuilder</a:t>
            </a:r>
            <a:r>
              <a:rPr lang="zh-CN" altLang="en-US" sz="2100" dirty="0">
                <a:solidFill>
                  <a:schemeClr val="tx1"/>
                </a:solidFill>
                <a:latin typeface="+mn-ea"/>
                <a:ea typeface="+mn-ea"/>
              </a:rPr>
              <a:t>提供了</a:t>
            </a:r>
            <a:r>
              <a:rPr lang="en-US" altLang="zh-CN" sz="2100" dirty="0">
                <a:solidFill>
                  <a:schemeClr val="tx1"/>
                </a:solidFill>
                <a:latin typeface="+mn-ea"/>
                <a:ea typeface="+mn-ea"/>
              </a:rPr>
              <a:t>CVS</a:t>
            </a:r>
            <a:r>
              <a:rPr lang="zh-CN" altLang="en-US" sz="2100" dirty="0">
                <a:solidFill>
                  <a:schemeClr val="tx1"/>
                </a:solidFill>
                <a:latin typeface="+mn-ea"/>
                <a:ea typeface="+mn-ea"/>
              </a:rPr>
              <a:t>的插件，</a:t>
            </a:r>
            <a:r>
              <a:rPr lang="en-US" altLang="zh-CN" sz="2100" dirty="0">
                <a:solidFill>
                  <a:schemeClr val="tx1"/>
                </a:solidFill>
                <a:latin typeface="+mn-ea"/>
                <a:ea typeface="+mn-ea"/>
              </a:rPr>
              <a:t>Java</a:t>
            </a:r>
            <a:r>
              <a:rPr lang="zh-CN" altLang="en-US" sz="2100" dirty="0">
                <a:solidFill>
                  <a:schemeClr val="tx1"/>
                </a:solidFill>
                <a:latin typeface="+mn-ea"/>
                <a:ea typeface="+mn-ea"/>
              </a:rPr>
              <a:t>程序员可以在</a:t>
            </a:r>
            <a:r>
              <a:rPr lang="en-US" altLang="zh-CN" sz="2100" dirty="0" err="1">
                <a:solidFill>
                  <a:schemeClr val="tx1"/>
                </a:solidFill>
                <a:latin typeface="+mn-ea"/>
                <a:ea typeface="+mn-ea"/>
              </a:rPr>
              <a:t>JBuilder</a:t>
            </a:r>
            <a:r>
              <a:rPr lang="zh-CN" altLang="en-US" sz="2100" dirty="0">
                <a:solidFill>
                  <a:schemeClr val="tx1"/>
                </a:solidFill>
                <a:latin typeface="+mn-ea"/>
                <a:ea typeface="+mn-ea"/>
              </a:rPr>
              <a:t>集成环境中使用</a:t>
            </a:r>
            <a:r>
              <a:rPr lang="en-US" altLang="zh-CN" sz="2100" dirty="0">
                <a:solidFill>
                  <a:schemeClr val="tx1"/>
                </a:solidFill>
                <a:latin typeface="+mn-ea"/>
                <a:ea typeface="+mn-ea"/>
              </a:rPr>
              <a:t>CVS</a:t>
            </a:r>
            <a:r>
              <a:rPr lang="zh-CN" altLang="en-US" sz="2100" dirty="0">
                <a:solidFill>
                  <a:schemeClr val="tx1"/>
                </a:solidFill>
                <a:latin typeface="+mn-ea"/>
                <a:ea typeface="+mn-ea"/>
              </a:rPr>
              <a:t>进行版本控制。</a:t>
            </a:r>
          </a:p>
          <a:p>
            <a:pPr marL="1304925" lvl="2" indent="-395288" algn="just" eaLnBrk="0" hangingPunct="0">
              <a:lnSpc>
                <a:spcPct val="90000"/>
              </a:lnSpc>
              <a:spcBef>
                <a:spcPct val="20000"/>
              </a:spcBef>
              <a:buClr>
                <a:schemeClr val="accent2"/>
              </a:buClr>
              <a:buFont typeface="Wingdings" pitchFamily="2" charset="2"/>
              <a:buChar char="ü"/>
            </a:pPr>
            <a:r>
              <a:rPr lang="en-US" altLang="zh-CN" sz="2100" dirty="0">
                <a:solidFill>
                  <a:schemeClr val="tx1"/>
                </a:solidFill>
                <a:latin typeface="+mn-ea"/>
                <a:ea typeface="+mn-ea"/>
              </a:rPr>
              <a:t>CVS</a:t>
            </a:r>
            <a:r>
              <a:rPr lang="zh-CN" altLang="en-US" sz="2100" dirty="0">
                <a:solidFill>
                  <a:schemeClr val="tx1"/>
                </a:solidFill>
                <a:latin typeface="+mn-ea"/>
                <a:ea typeface="+mn-ea"/>
              </a:rPr>
              <a:t>服务器有自己专用的数据库，文件存储并不采用</a:t>
            </a:r>
            <a:r>
              <a:rPr lang="en-US" altLang="zh-CN" sz="2100" dirty="0">
                <a:solidFill>
                  <a:schemeClr val="tx1"/>
                </a:solidFill>
                <a:latin typeface="+mn-ea"/>
                <a:ea typeface="+mn-ea"/>
              </a:rPr>
              <a:t>SourceSafe</a:t>
            </a:r>
            <a:r>
              <a:rPr lang="zh-CN" altLang="en-US" sz="2100" dirty="0">
                <a:solidFill>
                  <a:schemeClr val="tx1"/>
                </a:solidFill>
                <a:latin typeface="+mn-ea"/>
                <a:ea typeface="+mn-ea"/>
              </a:rPr>
              <a:t>的“共享目录”方式，所以不受限于局域网，信息安全性很好。</a:t>
            </a:r>
          </a:p>
          <a:p>
            <a:pPr marL="908050" lvl="1" indent="-436563" algn="just" eaLnBrk="0" hangingPunct="0">
              <a:lnSpc>
                <a:spcPct val="90000"/>
              </a:lnSpc>
              <a:spcBef>
                <a:spcPct val="20000"/>
              </a:spcBef>
              <a:buClr>
                <a:schemeClr val="accent2"/>
              </a:buClr>
              <a:buFont typeface="Wingdings" pitchFamily="2" charset="2"/>
              <a:buChar char="l"/>
            </a:pPr>
            <a:r>
              <a:rPr lang="en-US" altLang="zh-CN" sz="2000" dirty="0">
                <a:solidFill>
                  <a:schemeClr val="tx1"/>
                </a:solidFill>
                <a:latin typeface="+mn-ea"/>
                <a:ea typeface="+mn-ea"/>
              </a:rPr>
              <a:t>CVS</a:t>
            </a:r>
            <a:r>
              <a:rPr lang="zh-CN" altLang="en-US" sz="2000" dirty="0">
                <a:solidFill>
                  <a:schemeClr val="tx1"/>
                </a:solidFill>
                <a:latin typeface="+mn-ea"/>
                <a:ea typeface="+mn-ea"/>
              </a:rPr>
              <a:t>的主要缺点在于客户端软件，真可谓五花八门、良莠不齐。</a:t>
            </a:r>
            <a:r>
              <a:rPr lang="en-US" altLang="zh-CN" sz="2000" dirty="0">
                <a:solidFill>
                  <a:schemeClr val="tx1"/>
                </a:solidFill>
                <a:latin typeface="+mn-ea"/>
                <a:ea typeface="+mn-ea"/>
              </a:rPr>
              <a:t>Unix</a:t>
            </a:r>
            <a:r>
              <a:rPr lang="zh-CN" altLang="en-US" sz="2000" dirty="0">
                <a:solidFill>
                  <a:schemeClr val="tx1"/>
                </a:solidFill>
                <a:latin typeface="+mn-ea"/>
                <a:ea typeface="+mn-ea"/>
              </a:rPr>
              <a:t>和</a:t>
            </a:r>
            <a:r>
              <a:rPr lang="en-US" altLang="zh-CN" sz="2000" dirty="0">
                <a:solidFill>
                  <a:schemeClr val="tx1"/>
                </a:solidFill>
                <a:latin typeface="+mn-ea"/>
                <a:ea typeface="+mn-ea"/>
              </a:rPr>
              <a:t>Linux </a:t>
            </a:r>
            <a:r>
              <a:rPr lang="zh-CN" altLang="en-US" sz="2000" dirty="0">
                <a:solidFill>
                  <a:schemeClr val="tx1"/>
                </a:solidFill>
                <a:latin typeface="+mn-ea"/>
                <a:ea typeface="+mn-ea"/>
              </a:rPr>
              <a:t>的软件高手可以直接使用</a:t>
            </a:r>
            <a:r>
              <a:rPr lang="en-US" altLang="zh-CN" sz="2000" dirty="0">
                <a:solidFill>
                  <a:schemeClr val="tx1"/>
                </a:solidFill>
                <a:latin typeface="+mn-ea"/>
                <a:ea typeface="+mn-ea"/>
              </a:rPr>
              <a:t>CVS</a:t>
            </a:r>
            <a:r>
              <a:rPr lang="zh-CN" altLang="en-US" sz="2000" dirty="0">
                <a:solidFill>
                  <a:schemeClr val="tx1"/>
                </a:solidFill>
                <a:latin typeface="+mn-ea"/>
                <a:ea typeface="+mn-ea"/>
              </a:rPr>
              <a:t>命令行程序，而</a:t>
            </a:r>
            <a:r>
              <a:rPr lang="en-US" altLang="zh-CN" sz="2000" dirty="0">
                <a:solidFill>
                  <a:schemeClr val="tx1"/>
                </a:solidFill>
                <a:latin typeface="+mn-ea"/>
                <a:ea typeface="+mn-ea"/>
              </a:rPr>
              <a:t>Windows</a:t>
            </a:r>
            <a:r>
              <a:rPr lang="zh-CN" altLang="en-US" sz="2000" dirty="0">
                <a:solidFill>
                  <a:schemeClr val="tx1"/>
                </a:solidFill>
                <a:latin typeface="+mn-ea"/>
                <a:ea typeface="+mn-ea"/>
              </a:rPr>
              <a:t>用户通常使用</a:t>
            </a:r>
            <a:r>
              <a:rPr lang="en-US" altLang="zh-CN" sz="2000" dirty="0" err="1">
                <a:solidFill>
                  <a:schemeClr val="tx1"/>
                </a:solidFill>
                <a:latin typeface="+mn-ea"/>
                <a:ea typeface="+mn-ea"/>
              </a:rPr>
              <a:t>WinCVS</a:t>
            </a:r>
            <a:r>
              <a:rPr lang="en-US" altLang="zh-CN" sz="2000" dirty="0">
                <a:solidFill>
                  <a:schemeClr val="tx1"/>
                </a:solidFill>
                <a:latin typeface="+mn-ea"/>
                <a:ea typeface="+mn-ea"/>
              </a:rPr>
              <a:t>。</a:t>
            </a:r>
            <a:r>
              <a:rPr lang="zh-CN" altLang="en-US" sz="2000" dirty="0">
                <a:solidFill>
                  <a:schemeClr val="tx1"/>
                </a:solidFill>
                <a:latin typeface="+mn-ea"/>
                <a:ea typeface="+mn-ea"/>
              </a:rPr>
              <a:t>安装和使用</a:t>
            </a:r>
            <a:r>
              <a:rPr lang="en-US" altLang="zh-CN" sz="2000" dirty="0" err="1">
                <a:solidFill>
                  <a:schemeClr val="tx1"/>
                </a:solidFill>
                <a:latin typeface="+mn-ea"/>
                <a:ea typeface="+mn-ea"/>
              </a:rPr>
              <a:t>WinCVS</a:t>
            </a:r>
            <a:r>
              <a:rPr lang="zh-CN" altLang="en-US" sz="2000" dirty="0">
                <a:solidFill>
                  <a:schemeClr val="tx1"/>
                </a:solidFill>
                <a:latin typeface="+mn-ea"/>
                <a:ea typeface="+mn-ea"/>
              </a:rPr>
              <a:t>显然比</a:t>
            </a:r>
            <a:r>
              <a:rPr lang="en-US" altLang="zh-CN" sz="2000" dirty="0">
                <a:solidFill>
                  <a:schemeClr val="tx1"/>
                </a:solidFill>
                <a:latin typeface="+mn-ea"/>
                <a:ea typeface="+mn-ea"/>
              </a:rPr>
              <a:t>SourceSafe</a:t>
            </a:r>
            <a:r>
              <a:rPr lang="zh-CN" altLang="en-US" sz="2000" dirty="0">
                <a:solidFill>
                  <a:schemeClr val="tx1"/>
                </a:solidFill>
                <a:latin typeface="+mn-ea"/>
                <a:ea typeface="+mn-ea"/>
              </a:rPr>
              <a:t>麻烦不少，这是令人比较遗憾的。</a:t>
            </a:r>
          </a:p>
        </p:txBody>
      </p:sp>
      <p:sp>
        <p:nvSpPr>
          <p:cNvPr id="2" name="矩形 1"/>
          <p:cNvSpPr/>
          <p:nvPr/>
        </p:nvSpPr>
        <p:spPr>
          <a:xfrm>
            <a:off x="803717" y="8620"/>
            <a:ext cx="2238113" cy="646331"/>
          </a:xfrm>
          <a:prstGeom prst="rect">
            <a:avLst/>
          </a:prstGeom>
        </p:spPr>
        <p:txBody>
          <a:bodyPr wrap="none">
            <a:spAutoFit/>
          </a:bodyPr>
          <a:lstStyle/>
          <a:p>
            <a:pPr lvl="0" algn="l" eaLnBrk="0" hangingPunct="0">
              <a:lnSpc>
                <a:spcPct val="90000"/>
              </a:lnSpc>
              <a:spcBef>
                <a:spcPct val="20000"/>
              </a:spcBef>
              <a:buClr>
                <a:srgbClr val="CC0000"/>
              </a:buClr>
            </a:pPr>
            <a:r>
              <a:rPr lang="zh-CN" altLang="en-US" sz="4000" dirty="0">
                <a:solidFill>
                  <a:srgbClr val="0000FF"/>
                </a:solidFill>
                <a:ea typeface="黑体" pitchFamily="49" charset="-122"/>
                <a:cs typeface="Times New Roman" pitchFamily="18" charset="0"/>
              </a:rPr>
              <a:t>2 、</a:t>
            </a:r>
            <a:r>
              <a:rPr lang="en-US" altLang="zh-CN" sz="4000" dirty="0">
                <a:solidFill>
                  <a:srgbClr val="0000FF"/>
                </a:solidFill>
                <a:ea typeface="黑体" pitchFamily="49" charset="-122"/>
                <a:cs typeface="Times New Roman" pitchFamily="18" charset="0"/>
              </a:rPr>
              <a:t>CVS </a:t>
            </a:r>
            <a:endParaRPr lang="zh-CN" altLang="en-US" sz="4000" dirty="0">
              <a:solidFill>
                <a:srgbClr val="0000FF"/>
              </a:solidFill>
              <a:ea typeface="黑体" pitchFamily="49" charset="-122"/>
              <a:cs typeface="Times New Roman" pitchFamily="18" charset="0"/>
            </a:endParaRPr>
          </a:p>
        </p:txBody>
      </p:sp>
    </p:spTree>
  </p:cSld>
  <p:clrMapOvr>
    <a:masterClrMapping/>
  </p:clrMapOvr>
  <p:transition>
    <p:pull/>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202105" y="728700"/>
            <a:ext cx="8915400" cy="6084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08050" lvl="1" indent="-436563" algn="l" eaLnBrk="0" hangingPunct="0">
              <a:lnSpc>
                <a:spcPct val="135000"/>
              </a:lnSpc>
              <a:spcBef>
                <a:spcPct val="20000"/>
              </a:spcBef>
              <a:buClr>
                <a:srgbClr val="FF0000"/>
              </a:buClr>
              <a:buFont typeface="Wingdings" pitchFamily="2" charset="2"/>
              <a:buChar char="l"/>
            </a:pPr>
            <a:r>
              <a:rPr lang="en-US" altLang="zh-CN" sz="2000" dirty="0">
                <a:solidFill>
                  <a:schemeClr val="tx1"/>
                </a:solidFill>
                <a:latin typeface="+mn-ea"/>
                <a:ea typeface="+mn-ea"/>
              </a:rPr>
              <a:t>IBM</a:t>
            </a:r>
            <a:r>
              <a:rPr lang="zh-CN" altLang="en-US" sz="2000" dirty="0">
                <a:solidFill>
                  <a:schemeClr val="tx1"/>
                </a:solidFill>
                <a:latin typeface="+mn-ea"/>
                <a:ea typeface="+mn-ea"/>
              </a:rPr>
              <a:t>（</a:t>
            </a:r>
            <a:r>
              <a:rPr lang="en-US" altLang="zh-CN" sz="2000" dirty="0">
                <a:solidFill>
                  <a:schemeClr val="tx1"/>
                </a:solidFill>
                <a:latin typeface="+mn-ea"/>
                <a:ea typeface="+mn-ea"/>
              </a:rPr>
              <a:t>Rational</a:t>
            </a:r>
            <a:r>
              <a:rPr lang="zh-CN" altLang="en-US" sz="2000" dirty="0">
                <a:solidFill>
                  <a:schemeClr val="tx1"/>
                </a:solidFill>
                <a:latin typeface="+mn-ea"/>
                <a:ea typeface="+mn-ea"/>
              </a:rPr>
              <a:t>公司）的</a:t>
            </a:r>
            <a:r>
              <a:rPr lang="en-US" altLang="zh-CN" sz="2000" dirty="0" err="1">
                <a:solidFill>
                  <a:schemeClr val="tx1"/>
                </a:solidFill>
                <a:latin typeface="+mn-ea"/>
                <a:ea typeface="+mn-ea"/>
              </a:rPr>
              <a:t>ClearCase</a:t>
            </a:r>
            <a:r>
              <a:rPr lang="zh-CN" altLang="en-US" sz="2000" dirty="0">
                <a:solidFill>
                  <a:schemeClr val="tx1"/>
                </a:solidFill>
                <a:latin typeface="+mn-ea"/>
                <a:ea typeface="+mn-ea"/>
              </a:rPr>
              <a:t>是软件行业公认的功能最强大、价格最昂贵的配置管理软件。 </a:t>
            </a:r>
          </a:p>
          <a:p>
            <a:pPr marL="908050" lvl="1" indent="-436563" algn="just" eaLnBrk="0" hangingPunct="0">
              <a:lnSpc>
                <a:spcPct val="135000"/>
              </a:lnSpc>
              <a:spcBef>
                <a:spcPct val="20000"/>
              </a:spcBef>
              <a:buClr>
                <a:srgbClr val="FF0000"/>
              </a:buClr>
              <a:buFont typeface="Wingdings" pitchFamily="2" charset="2"/>
              <a:buChar char="l"/>
            </a:pPr>
            <a:r>
              <a:rPr lang="en-US" altLang="zh-CN" sz="2000" dirty="0" err="1">
                <a:solidFill>
                  <a:schemeClr val="tx1"/>
                </a:solidFill>
                <a:latin typeface="+mn-ea"/>
                <a:ea typeface="+mn-ea"/>
              </a:rPr>
              <a:t>ClearCase</a:t>
            </a:r>
            <a:r>
              <a:rPr lang="zh-CN" altLang="en-US" sz="2000" dirty="0">
                <a:solidFill>
                  <a:schemeClr val="tx1"/>
                </a:solidFill>
                <a:latin typeface="+mn-ea"/>
                <a:ea typeface="+mn-ea"/>
              </a:rPr>
              <a:t>主要应用于复杂产品的并行开发、发布和维护，其功能划分为四个范畴：版本控制、工作空间管理（</a:t>
            </a:r>
            <a:r>
              <a:rPr lang="en-US" altLang="zh-CN" sz="2000" dirty="0">
                <a:solidFill>
                  <a:schemeClr val="tx1"/>
                </a:solidFill>
                <a:latin typeface="+mn-ea"/>
                <a:ea typeface="+mn-ea"/>
              </a:rPr>
              <a:t>Workspace Management）、</a:t>
            </a:r>
            <a:r>
              <a:rPr lang="zh-CN" altLang="en-US" sz="2000" dirty="0">
                <a:solidFill>
                  <a:schemeClr val="tx1"/>
                </a:solidFill>
                <a:latin typeface="+mn-ea"/>
                <a:ea typeface="+mn-ea"/>
              </a:rPr>
              <a:t>构造管理（</a:t>
            </a:r>
            <a:r>
              <a:rPr lang="en-US" altLang="zh-CN" sz="2000" dirty="0">
                <a:solidFill>
                  <a:schemeClr val="tx1"/>
                </a:solidFill>
                <a:latin typeface="+mn-ea"/>
                <a:ea typeface="+mn-ea"/>
              </a:rPr>
              <a:t>Build Management）、</a:t>
            </a:r>
            <a:r>
              <a:rPr lang="zh-CN" altLang="en-US" sz="2000" dirty="0">
                <a:solidFill>
                  <a:schemeClr val="tx1"/>
                </a:solidFill>
                <a:latin typeface="+mn-ea"/>
                <a:ea typeface="+mn-ea"/>
              </a:rPr>
              <a:t>过程控制（</a:t>
            </a:r>
            <a:r>
              <a:rPr lang="en-US" altLang="zh-CN" sz="2000" dirty="0">
                <a:solidFill>
                  <a:schemeClr val="tx1"/>
                </a:solidFill>
                <a:latin typeface="+mn-ea"/>
                <a:ea typeface="+mn-ea"/>
              </a:rPr>
              <a:t>Process Control）。</a:t>
            </a:r>
            <a:r>
              <a:rPr lang="en-US" altLang="zh-CN" sz="2000" dirty="0" err="1">
                <a:solidFill>
                  <a:schemeClr val="tx1"/>
                </a:solidFill>
                <a:latin typeface="+mn-ea"/>
                <a:ea typeface="+mn-ea"/>
              </a:rPr>
              <a:t>ClearCase</a:t>
            </a:r>
            <a:r>
              <a:rPr lang="zh-CN" altLang="en-US" sz="2000" dirty="0">
                <a:solidFill>
                  <a:schemeClr val="tx1"/>
                </a:solidFill>
                <a:latin typeface="+mn-ea"/>
                <a:ea typeface="+mn-ea"/>
              </a:rPr>
              <a:t>通过</a:t>
            </a:r>
            <a:r>
              <a:rPr lang="en-US" altLang="zh-CN" sz="2000" dirty="0">
                <a:solidFill>
                  <a:schemeClr val="tx1"/>
                </a:solidFill>
                <a:latin typeface="+mn-ea"/>
                <a:ea typeface="+mn-ea"/>
              </a:rPr>
              <a:t>TCP/IP</a:t>
            </a:r>
            <a:r>
              <a:rPr lang="zh-CN" altLang="en-US" sz="2000" dirty="0">
                <a:solidFill>
                  <a:schemeClr val="tx1"/>
                </a:solidFill>
                <a:latin typeface="+mn-ea"/>
                <a:ea typeface="+mn-ea"/>
              </a:rPr>
              <a:t>来连接客户端和服务器。另外，</a:t>
            </a:r>
            <a:r>
              <a:rPr lang="en-US" altLang="zh-CN" sz="2000" dirty="0" err="1">
                <a:solidFill>
                  <a:schemeClr val="tx1"/>
                </a:solidFill>
                <a:latin typeface="+mn-ea"/>
                <a:ea typeface="+mn-ea"/>
              </a:rPr>
              <a:t>ClearCase</a:t>
            </a:r>
            <a:r>
              <a:rPr lang="zh-CN" altLang="en-US" sz="2000" dirty="0">
                <a:solidFill>
                  <a:schemeClr val="tx1"/>
                </a:solidFill>
                <a:latin typeface="+mn-ea"/>
                <a:ea typeface="+mn-ea"/>
              </a:rPr>
              <a:t>拥有的浮动</a:t>
            </a:r>
            <a:r>
              <a:rPr lang="en-US" altLang="zh-CN" sz="2000" dirty="0">
                <a:solidFill>
                  <a:schemeClr val="tx1"/>
                </a:solidFill>
                <a:latin typeface="+mn-ea"/>
                <a:ea typeface="+mn-ea"/>
              </a:rPr>
              <a:t>License</a:t>
            </a:r>
            <a:r>
              <a:rPr lang="zh-CN" altLang="en-US" sz="2000" dirty="0">
                <a:solidFill>
                  <a:schemeClr val="tx1"/>
                </a:solidFill>
                <a:latin typeface="+mn-ea"/>
                <a:ea typeface="+mn-ea"/>
              </a:rPr>
              <a:t>可以跨越</a:t>
            </a:r>
            <a:r>
              <a:rPr lang="en-US" altLang="zh-CN" sz="2000" dirty="0">
                <a:solidFill>
                  <a:schemeClr val="tx1"/>
                </a:solidFill>
                <a:latin typeface="+mn-ea"/>
                <a:ea typeface="+mn-ea"/>
              </a:rPr>
              <a:t>UNIX</a:t>
            </a:r>
            <a:r>
              <a:rPr lang="zh-CN" altLang="en-US" sz="2000" dirty="0">
                <a:solidFill>
                  <a:schemeClr val="tx1"/>
                </a:solidFill>
                <a:latin typeface="+mn-ea"/>
                <a:ea typeface="+mn-ea"/>
              </a:rPr>
              <a:t>和</a:t>
            </a:r>
            <a:r>
              <a:rPr lang="en-US" altLang="zh-CN" sz="2000" dirty="0">
                <a:solidFill>
                  <a:schemeClr val="tx1"/>
                </a:solidFill>
                <a:latin typeface="+mn-ea"/>
                <a:ea typeface="+mn-ea"/>
              </a:rPr>
              <a:t>Windows NT</a:t>
            </a:r>
            <a:r>
              <a:rPr lang="zh-CN" altLang="en-US" sz="2000" dirty="0">
                <a:solidFill>
                  <a:schemeClr val="tx1"/>
                </a:solidFill>
                <a:latin typeface="+mn-ea"/>
                <a:ea typeface="+mn-ea"/>
              </a:rPr>
              <a:t>平台被共享。 </a:t>
            </a:r>
          </a:p>
          <a:p>
            <a:pPr marL="908050" lvl="1" indent="-436563" algn="just" eaLnBrk="0" hangingPunct="0">
              <a:lnSpc>
                <a:spcPct val="135000"/>
              </a:lnSpc>
              <a:spcBef>
                <a:spcPct val="20000"/>
              </a:spcBef>
              <a:buClr>
                <a:srgbClr val="FF0000"/>
              </a:buClr>
              <a:buFont typeface="Wingdings" pitchFamily="2" charset="2"/>
              <a:buChar char="l"/>
            </a:pPr>
            <a:r>
              <a:rPr lang="en-US" altLang="zh-CN" sz="2000" dirty="0" err="1">
                <a:solidFill>
                  <a:schemeClr val="tx1"/>
                </a:solidFill>
                <a:latin typeface="+mn-ea"/>
                <a:ea typeface="+mn-ea"/>
              </a:rPr>
              <a:t>ClearCase</a:t>
            </a:r>
            <a:r>
              <a:rPr lang="zh-CN" altLang="en-US" sz="2000" dirty="0">
                <a:solidFill>
                  <a:schemeClr val="tx1"/>
                </a:solidFill>
                <a:latin typeface="+mn-ea"/>
                <a:ea typeface="+mn-ea"/>
              </a:rPr>
              <a:t>的功能比</a:t>
            </a:r>
            <a:r>
              <a:rPr lang="en-US" altLang="zh-CN" sz="2000" dirty="0" err="1">
                <a:solidFill>
                  <a:schemeClr val="tx1"/>
                </a:solidFill>
                <a:latin typeface="+mn-ea"/>
                <a:ea typeface="+mn-ea"/>
              </a:rPr>
              <a:t>CVS、SourceSafe</a:t>
            </a:r>
            <a:r>
              <a:rPr lang="zh-CN" altLang="en-US" sz="2000" dirty="0">
                <a:solidFill>
                  <a:schemeClr val="tx1"/>
                </a:solidFill>
                <a:latin typeface="+mn-ea"/>
                <a:ea typeface="+mn-ea"/>
              </a:rPr>
              <a:t>强大得多，但是其用户量却远不如</a:t>
            </a:r>
            <a:r>
              <a:rPr lang="en-US" altLang="zh-CN" sz="2000" dirty="0" err="1">
                <a:solidFill>
                  <a:schemeClr val="tx1"/>
                </a:solidFill>
                <a:latin typeface="+mn-ea"/>
                <a:ea typeface="+mn-ea"/>
              </a:rPr>
              <a:t>CVS、SourceSafe</a:t>
            </a:r>
            <a:r>
              <a:rPr lang="zh-CN" altLang="en-US" sz="2000" dirty="0">
                <a:solidFill>
                  <a:schemeClr val="tx1"/>
                </a:solidFill>
                <a:latin typeface="+mn-ea"/>
                <a:ea typeface="+mn-ea"/>
              </a:rPr>
              <a:t>的多。主要原因是：</a:t>
            </a:r>
            <a:r>
              <a:rPr lang="zh-CN" altLang="en-US" sz="2200" dirty="0">
                <a:solidFill>
                  <a:schemeClr val="tx1"/>
                </a:solidFill>
                <a:latin typeface="+mn-ea"/>
                <a:ea typeface="+mn-ea"/>
              </a:rPr>
              <a:t> </a:t>
            </a:r>
          </a:p>
          <a:p>
            <a:pPr marL="1304925" lvl="2" indent="-395288" algn="just" eaLnBrk="0" hangingPunct="0">
              <a:lnSpc>
                <a:spcPct val="135000"/>
              </a:lnSpc>
              <a:spcBef>
                <a:spcPct val="20000"/>
              </a:spcBef>
              <a:buClr>
                <a:schemeClr val="accent2"/>
              </a:buClr>
              <a:buFont typeface="Wingdings" pitchFamily="2" charset="2"/>
              <a:buChar char="ü"/>
            </a:pPr>
            <a:r>
              <a:rPr lang="en-US" altLang="zh-CN" sz="2100" dirty="0" err="1">
                <a:solidFill>
                  <a:schemeClr val="tx1"/>
                </a:solidFill>
                <a:latin typeface="+mn-ea"/>
                <a:ea typeface="+mn-ea"/>
              </a:rPr>
              <a:t>ClearCase</a:t>
            </a:r>
            <a:r>
              <a:rPr lang="zh-CN" altLang="en-US" sz="2100" dirty="0">
                <a:solidFill>
                  <a:schemeClr val="tx1"/>
                </a:solidFill>
                <a:latin typeface="+mn-ea"/>
                <a:ea typeface="+mn-ea"/>
              </a:rPr>
              <a:t>价格昂贵，如果没有批量折扣的话，每个</a:t>
            </a:r>
            <a:r>
              <a:rPr lang="en-US" altLang="zh-CN" sz="2100" dirty="0">
                <a:solidFill>
                  <a:schemeClr val="tx1"/>
                </a:solidFill>
                <a:latin typeface="+mn-ea"/>
                <a:ea typeface="+mn-ea"/>
              </a:rPr>
              <a:t>License</a:t>
            </a:r>
            <a:r>
              <a:rPr lang="zh-CN" altLang="en-US" sz="2100" dirty="0">
                <a:solidFill>
                  <a:schemeClr val="tx1"/>
                </a:solidFill>
                <a:latin typeface="+mn-ea"/>
                <a:ea typeface="+mn-ea"/>
              </a:rPr>
              <a:t>大约5000美元。对于中国用户而言，这无疑是天价。 </a:t>
            </a:r>
          </a:p>
          <a:p>
            <a:pPr marL="1304925" lvl="2" indent="-395288" algn="just" eaLnBrk="0" hangingPunct="0">
              <a:lnSpc>
                <a:spcPct val="135000"/>
              </a:lnSpc>
              <a:spcBef>
                <a:spcPct val="20000"/>
              </a:spcBef>
              <a:buClr>
                <a:schemeClr val="accent2"/>
              </a:buClr>
              <a:buFont typeface="Wingdings" pitchFamily="2" charset="2"/>
              <a:buChar char="ü"/>
            </a:pPr>
            <a:r>
              <a:rPr lang="zh-CN" altLang="en-US" sz="2100" dirty="0">
                <a:solidFill>
                  <a:schemeClr val="tx1"/>
                </a:solidFill>
                <a:latin typeface="+mn-ea"/>
                <a:ea typeface="+mn-ea"/>
              </a:rPr>
              <a:t>用户只有经过几天的培训后（费用同样很昂贵），才能正常使用</a:t>
            </a:r>
            <a:r>
              <a:rPr lang="en-US" altLang="zh-CN" sz="2100" dirty="0" err="1">
                <a:solidFill>
                  <a:schemeClr val="tx1"/>
                </a:solidFill>
                <a:latin typeface="+mn-ea"/>
                <a:ea typeface="+mn-ea"/>
              </a:rPr>
              <a:t>ClearCase</a:t>
            </a:r>
            <a:r>
              <a:rPr lang="en-US" altLang="zh-CN" sz="2100" dirty="0">
                <a:solidFill>
                  <a:schemeClr val="tx1"/>
                </a:solidFill>
                <a:latin typeface="+mn-ea"/>
                <a:ea typeface="+mn-ea"/>
              </a:rPr>
              <a:t>。</a:t>
            </a:r>
            <a:r>
              <a:rPr lang="zh-CN" altLang="en-US" sz="2100" dirty="0">
                <a:solidFill>
                  <a:schemeClr val="tx1"/>
                </a:solidFill>
                <a:latin typeface="+mn-ea"/>
                <a:ea typeface="+mn-ea"/>
              </a:rPr>
              <a:t>如果不参加培训的话，用户基本上不可能无师自通。</a:t>
            </a:r>
          </a:p>
        </p:txBody>
      </p:sp>
      <p:sp>
        <p:nvSpPr>
          <p:cNvPr id="2" name="矩形 1"/>
          <p:cNvSpPr/>
          <p:nvPr/>
        </p:nvSpPr>
        <p:spPr>
          <a:xfrm>
            <a:off x="582600" y="65819"/>
            <a:ext cx="4529460" cy="707886"/>
          </a:xfrm>
          <a:prstGeom prst="rect">
            <a:avLst/>
          </a:prstGeom>
        </p:spPr>
        <p:txBody>
          <a:bodyPr wrap="square">
            <a:spAutoFit/>
          </a:bodyPr>
          <a:lstStyle/>
          <a:p>
            <a:pPr marL="469900" lvl="0" indent="-469900" algn="l" eaLnBrk="0" hangingPunct="0">
              <a:spcBef>
                <a:spcPct val="20000"/>
              </a:spcBef>
              <a:buClr>
                <a:srgbClr val="CC0000"/>
              </a:buClr>
            </a:pPr>
            <a:r>
              <a:rPr lang="zh-CN" altLang="en-US" sz="4000" dirty="0">
                <a:solidFill>
                  <a:srgbClr val="0000FF"/>
                </a:solidFill>
                <a:ea typeface="黑体" pitchFamily="49" charset="-122"/>
                <a:cs typeface="Times New Roman" pitchFamily="18" charset="0"/>
              </a:rPr>
              <a:t>3、 </a:t>
            </a:r>
            <a:r>
              <a:rPr lang="en-US" altLang="zh-CN" sz="4000" dirty="0" err="1">
                <a:solidFill>
                  <a:srgbClr val="0000FF"/>
                </a:solidFill>
                <a:ea typeface="黑体" pitchFamily="49" charset="-122"/>
                <a:cs typeface="Times New Roman" pitchFamily="18" charset="0"/>
              </a:rPr>
              <a:t>ClearCase</a:t>
            </a:r>
            <a:endParaRPr lang="en-US" altLang="zh-CN" sz="4000" dirty="0">
              <a:solidFill>
                <a:srgbClr val="0000FF"/>
              </a:solidFill>
              <a:ea typeface="黑体" pitchFamily="49" charset="-122"/>
              <a:cs typeface="Times New Roman" pitchFamily="18" charset="0"/>
            </a:endParaRPr>
          </a:p>
        </p:txBody>
      </p:sp>
    </p:spTree>
  </p:cSld>
  <p:clrMapOvr>
    <a:masterClrMapping/>
  </p:clrMapOvr>
  <p:transition>
    <p:pull/>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7755" y="2482812"/>
            <a:ext cx="8624745" cy="2206327"/>
          </a:xfrm>
          <a:prstGeom prst="rect">
            <a:avLst/>
          </a:prstGeom>
          <a:solidFill>
            <a:schemeClr val="bg1">
              <a:lumMod val="75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fontAlgn="auto">
              <a:spcBef>
                <a:spcPts val="0"/>
              </a:spcBef>
              <a:spcAft>
                <a:spcPts val="0"/>
              </a:spcAft>
              <a:defRPr/>
            </a:pPr>
            <a:endParaRPr kumimoji="0" lang="zh-CN" altLang="en-US"/>
          </a:p>
        </p:txBody>
      </p:sp>
      <p:sp>
        <p:nvSpPr>
          <p:cNvPr id="4" name="矩形 3"/>
          <p:cNvSpPr/>
          <p:nvPr/>
        </p:nvSpPr>
        <p:spPr>
          <a:xfrm>
            <a:off x="447755" y="1808820"/>
            <a:ext cx="8624745" cy="53657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fontAlgn="auto">
              <a:spcBef>
                <a:spcPts val="0"/>
              </a:spcBef>
              <a:spcAft>
                <a:spcPts val="0"/>
              </a:spcAft>
              <a:defRPr/>
            </a:pPr>
            <a:r>
              <a:rPr kumimoji="0" lang="en-US" altLang="zh-CN" sz="2400" dirty="0">
                <a:solidFill>
                  <a:srgbClr val="0000FF"/>
                </a:solidFill>
                <a:latin typeface="黑体" panose="02010609060101010101" pitchFamily="49" charset="-122"/>
                <a:ea typeface="黑体" panose="02010609060101010101" pitchFamily="49" charset="-122"/>
              </a:rPr>
              <a:t> </a:t>
            </a:r>
            <a:r>
              <a:rPr kumimoji="0" lang="zh-CN" altLang="en-US" sz="2400" dirty="0">
                <a:solidFill>
                  <a:srgbClr val="0000FF"/>
                </a:solidFill>
                <a:latin typeface="黑体" panose="02010609060101010101" pitchFamily="49" charset="-122"/>
                <a:ea typeface="黑体" panose="02010609060101010101" pitchFamily="49" charset="-122"/>
              </a:rPr>
              <a:t>案例描述</a:t>
            </a:r>
          </a:p>
        </p:txBody>
      </p:sp>
      <p:sp>
        <p:nvSpPr>
          <p:cNvPr id="5" name="矩形 77"/>
          <p:cNvSpPr>
            <a:spLocks noChangeArrowheads="1"/>
          </p:cNvSpPr>
          <p:nvPr/>
        </p:nvSpPr>
        <p:spPr bwMode="auto">
          <a:xfrm>
            <a:off x="656565" y="2528900"/>
            <a:ext cx="8106110" cy="190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50000"/>
              </a:lnSpc>
              <a:spcBef>
                <a:spcPts val="1200"/>
              </a:spcBef>
            </a:pPr>
            <a:r>
              <a:rPr kumimoji="0" lang="zh-CN" altLang="en-US" sz="1800" dirty="0">
                <a:latin typeface="Arial" panose="020B0604020202020204" pitchFamily="34" charset="0"/>
                <a:cs typeface="Arial" panose="020B0604020202020204" pitchFamily="34" charset="0"/>
              </a:rPr>
              <a:t>假设你是一个报警系统开发公司的项目经理，公司希望进入</a:t>
            </a:r>
            <a:r>
              <a:rPr kumimoji="0" lang="zh-CN" altLang="en-US" sz="1800" dirty="0">
                <a:solidFill>
                  <a:srgbClr val="0000FF"/>
                </a:solidFill>
                <a:latin typeface="Arial" panose="020B0604020202020204" pitchFamily="34" charset="0"/>
                <a:cs typeface="Arial" panose="020B0604020202020204" pitchFamily="34" charset="0"/>
              </a:rPr>
              <a:t>养老院</a:t>
            </a:r>
            <a:r>
              <a:rPr kumimoji="0" lang="zh-CN" altLang="en-US" sz="1800" dirty="0">
                <a:latin typeface="Arial" panose="020B0604020202020204" pitchFamily="34" charset="0"/>
                <a:cs typeface="Arial" panose="020B0604020202020204" pitchFamily="34" charset="0"/>
              </a:rPr>
              <a:t>市场，帮助独立生活的老年人和残疾人提供技术服务。你需要组建一个</a:t>
            </a:r>
            <a:r>
              <a:rPr kumimoji="0" lang="en-US" altLang="zh-CN" sz="1800" dirty="0">
                <a:latin typeface="Arial" panose="020B0604020202020204" pitchFamily="34" charset="0"/>
                <a:cs typeface="Arial" panose="020B0604020202020204" pitchFamily="34" charset="0"/>
              </a:rPr>
              <a:t>6</a:t>
            </a:r>
            <a:r>
              <a:rPr kumimoji="0" lang="zh-CN" altLang="en-US" sz="1800" dirty="0">
                <a:latin typeface="Arial" panose="020B0604020202020204" pitchFamily="34" charset="0"/>
                <a:cs typeface="Arial" panose="020B0604020202020204" pitchFamily="34" charset="0"/>
              </a:rPr>
              <a:t>人的开发团队，他们可以基于公司现有的报警处理技术开发新产品。</a:t>
            </a:r>
            <a:endParaRPr kumimoji="0" lang="en-US" altLang="zh-CN" sz="1800" dirty="0">
              <a:latin typeface="Arial" panose="020B0604020202020204" pitchFamily="34" charset="0"/>
              <a:cs typeface="Arial" panose="020B0604020202020204" pitchFamily="34" charset="0"/>
            </a:endParaRPr>
          </a:p>
          <a:p>
            <a:pPr algn="l">
              <a:lnSpc>
                <a:spcPct val="150000"/>
              </a:lnSpc>
              <a:spcBef>
                <a:spcPts val="1200"/>
              </a:spcBef>
            </a:pPr>
            <a:r>
              <a:rPr kumimoji="0" lang="zh-CN" altLang="en-US" sz="1800" dirty="0">
                <a:latin typeface="Arial" panose="020B0604020202020204" pitchFamily="34" charset="0"/>
                <a:cs typeface="Arial" panose="020B0604020202020204" pitchFamily="34" charset="0"/>
              </a:rPr>
              <a:t>显然，你的首要任务是从公司内部或者外部选择合适的团队成员。</a:t>
            </a:r>
            <a:endParaRPr kumimoji="0" lang="en-US" altLang="zh-CN" sz="1600" dirty="0">
              <a:latin typeface="Arial" panose="020B0604020202020204" pitchFamily="34" charset="0"/>
              <a:cs typeface="Arial" panose="020B0604020202020204" pitchFamily="34" charset="0"/>
            </a:endParaRPr>
          </a:p>
        </p:txBody>
      </p:sp>
      <p:pic>
        <p:nvPicPr>
          <p:cNvPr id="6"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1430" y="5003363"/>
            <a:ext cx="1673225" cy="135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79"/>
          <p:cNvSpPr>
            <a:spLocks noChangeArrowheads="1"/>
          </p:cNvSpPr>
          <p:nvPr/>
        </p:nvSpPr>
        <p:spPr bwMode="auto">
          <a:xfrm>
            <a:off x="2492455" y="5591138"/>
            <a:ext cx="6769100"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l">
              <a:lnSpc>
                <a:spcPct val="125000"/>
              </a:lnSpc>
              <a:spcBef>
                <a:spcPts val="600"/>
              </a:spcBef>
            </a:pPr>
            <a:r>
              <a:rPr kumimoji="0" lang="zh-CN" altLang="en-US" dirty="0">
                <a:solidFill>
                  <a:srgbClr val="CC0000"/>
                </a:solidFill>
                <a:latin typeface="华文行楷" panose="02010800040101010101" pitchFamily="2" charset="-122"/>
                <a:ea typeface="华文行楷" panose="02010800040101010101" pitchFamily="2" charset="-122"/>
              </a:rPr>
              <a:t>你如何选择团队成员？这样选择的理由是什么？</a:t>
            </a:r>
          </a:p>
        </p:txBody>
      </p:sp>
      <p:sp>
        <p:nvSpPr>
          <p:cNvPr id="8" name="Rectangle 2"/>
          <p:cNvSpPr>
            <a:spLocks noChangeArrowheads="1"/>
          </p:cNvSpPr>
          <p:nvPr/>
        </p:nvSpPr>
        <p:spPr bwMode="auto">
          <a:xfrm>
            <a:off x="522288" y="233363"/>
            <a:ext cx="780415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840" tIns="44623" rIns="90840" bIns="44623" anchor="b"/>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选人</a:t>
            </a:r>
            <a:endParaRPr lang="en-GB" altLang="zh-CN" sz="4000" dirty="0">
              <a:solidFill>
                <a:srgbClr val="0000FF"/>
              </a:solidFill>
              <a:latin typeface="黑体" pitchFamily="49" charset="-122"/>
              <a:ea typeface="黑体" pitchFamily="49" charset="-122"/>
              <a:cs typeface="Times New Roman" pitchFamily="18" charset="0"/>
            </a:endParaRPr>
          </a:p>
        </p:txBody>
      </p:sp>
    </p:spTree>
    <p:extLst>
      <p:ext uri="{BB962C8B-B14F-4D97-AF65-F5344CB8AC3E}">
        <p14:creationId xmlns:p14="http://schemas.microsoft.com/office/powerpoint/2010/main" val="256561096"/>
      </p:ext>
    </p:extLst>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933575" y="3230563"/>
          <a:ext cx="5275263" cy="395287"/>
        </p:xfrm>
        <a:graphic>
          <a:graphicData uri="http://schemas.openxmlformats.org/presentationml/2006/ole">
            <mc:AlternateContent xmlns:mc="http://schemas.openxmlformats.org/markup-compatibility/2006">
              <mc:Choice xmlns:v="urn:schemas-microsoft-com:vml" Requires="v">
                <p:oleObj spid="_x0000_s1026" name="文档" r:id="rId3" imgW="5274360" imgH="395280" progId="Word.Document.8">
                  <p:embed/>
                </p:oleObj>
              </mc:Choice>
              <mc:Fallback>
                <p:oleObj name="文档" r:id="rId3" imgW="5274360" imgH="395280"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3575" y="3230563"/>
                        <a:ext cx="5275263" cy="395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3"/>
          <p:cNvSpPr>
            <a:spLocks noChangeArrowheads="1"/>
          </p:cNvSpPr>
          <p:nvPr/>
        </p:nvSpPr>
        <p:spPr bwMode="auto">
          <a:xfrm>
            <a:off x="521550" y="1673805"/>
            <a:ext cx="868574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buClr>
                <a:srgbClr val="FF0000"/>
              </a:buClr>
              <a:buFont typeface="Wingdings" pitchFamily="2" charset="2"/>
              <a:buChar char="ü"/>
            </a:pPr>
            <a:r>
              <a:rPr lang="en-US" altLang="zh-CN" sz="2400" dirty="0">
                <a:ea typeface="楷体_GB2312" pitchFamily="49" charset="-122"/>
                <a:cs typeface="Times New Roman" panose="02020603050405020304" pitchFamily="18" charset="0"/>
              </a:rPr>
              <a:t>Application domain experience</a:t>
            </a:r>
          </a:p>
          <a:p>
            <a:pPr algn="l">
              <a:buClr>
                <a:srgbClr val="FF0000"/>
              </a:buClr>
              <a:buFont typeface="Wingdings" pitchFamily="2" charset="2"/>
              <a:buNone/>
            </a:pPr>
            <a:r>
              <a:rPr lang="en-US" altLang="zh-CN" sz="2000" dirty="0">
                <a:solidFill>
                  <a:schemeClr val="tx1"/>
                </a:solidFill>
                <a:cs typeface="Times New Roman" panose="02020603050405020304" pitchFamily="18" charset="0"/>
              </a:rPr>
              <a:t>        For a project to develop a successful system, the developers must understand the application domain. It is essential that some members of a development team have some domain experience.</a:t>
            </a:r>
            <a:endParaRPr lang="en-US" altLang="zh-CN" sz="1800" dirty="0">
              <a:solidFill>
                <a:schemeClr val="tx1"/>
              </a:solidFill>
              <a:cs typeface="Times New Roman" panose="02020603050405020304" pitchFamily="18" charset="0"/>
            </a:endParaRPr>
          </a:p>
          <a:p>
            <a:pPr marL="342900" indent="-342900" algn="l">
              <a:buClr>
                <a:srgbClr val="FF0000"/>
              </a:buClr>
              <a:buFont typeface="Wingdings" pitchFamily="2" charset="2"/>
              <a:buChar char="ü"/>
            </a:pPr>
            <a:r>
              <a:rPr lang="en-US" altLang="zh-CN" sz="2400" dirty="0">
                <a:ea typeface="楷体_GB2312" pitchFamily="49" charset="-122"/>
                <a:cs typeface="Times New Roman" panose="02020603050405020304" pitchFamily="18" charset="0"/>
              </a:rPr>
              <a:t>Platform experience</a:t>
            </a:r>
          </a:p>
          <a:p>
            <a:pPr algn="l">
              <a:buClr>
                <a:srgbClr val="FF0000"/>
              </a:buClr>
              <a:buFont typeface="Wingdings" pitchFamily="2" charset="2"/>
              <a:buNone/>
            </a:pPr>
            <a:r>
              <a:rPr lang="en-US" altLang="zh-CN" sz="2000" dirty="0">
                <a:solidFill>
                  <a:schemeClr val="tx1"/>
                </a:solidFill>
                <a:cs typeface="Times New Roman" panose="02020603050405020304" pitchFamily="18" charset="0"/>
              </a:rPr>
              <a:t>        This may be significant if low-level programming is involved. Otherwise, not usually a critical attribute.</a:t>
            </a:r>
          </a:p>
          <a:p>
            <a:pPr marL="342900" indent="-342900" algn="l">
              <a:buClr>
                <a:srgbClr val="FF0000"/>
              </a:buClr>
              <a:buFont typeface="Wingdings" pitchFamily="2" charset="2"/>
              <a:buChar char="ü"/>
            </a:pPr>
            <a:r>
              <a:rPr lang="en-US" altLang="zh-CN" sz="2400" dirty="0">
                <a:ea typeface="楷体_GB2312" pitchFamily="49" charset="-122"/>
                <a:cs typeface="Times New Roman" panose="02020603050405020304" pitchFamily="18" charset="0"/>
              </a:rPr>
              <a:t>Programming  language experience</a:t>
            </a:r>
          </a:p>
          <a:p>
            <a:pPr algn="l">
              <a:buClr>
                <a:srgbClr val="FF0000"/>
              </a:buClr>
              <a:buFont typeface="Wingdings" pitchFamily="2" charset="2"/>
              <a:buNone/>
            </a:pPr>
            <a:r>
              <a:rPr lang="en-US" altLang="zh-CN" sz="2000" dirty="0">
                <a:solidFill>
                  <a:schemeClr val="tx1"/>
                </a:solidFill>
                <a:cs typeface="Times New Roman" panose="02020603050405020304" pitchFamily="18" charset="0"/>
              </a:rPr>
              <a:t>        This is normally only significant for short duration projects where there is not enough time to learn a new language. While learning a language itself is not difficult, it takes several months to become proficient in using the associated libraries and components.</a:t>
            </a:r>
          </a:p>
          <a:p>
            <a:pPr marL="342900" indent="-342900" algn="l">
              <a:buClr>
                <a:srgbClr val="FF0000"/>
              </a:buClr>
              <a:buFont typeface="Wingdings" pitchFamily="2" charset="2"/>
              <a:buChar char="ü"/>
            </a:pPr>
            <a:r>
              <a:rPr lang="en-US" altLang="zh-CN" sz="2400" dirty="0">
                <a:ea typeface="楷体_GB2312" pitchFamily="49" charset="-122"/>
                <a:cs typeface="Times New Roman" panose="02020603050405020304" pitchFamily="18" charset="0"/>
              </a:rPr>
              <a:t>Problem solving ability</a:t>
            </a:r>
          </a:p>
          <a:p>
            <a:pPr algn="l">
              <a:buClr>
                <a:srgbClr val="FF0000"/>
              </a:buClr>
              <a:buFont typeface="Wingdings" pitchFamily="2" charset="2"/>
              <a:buNone/>
            </a:pPr>
            <a:r>
              <a:rPr lang="en-US" altLang="zh-CN" sz="2000" dirty="0">
                <a:solidFill>
                  <a:schemeClr val="tx1"/>
                </a:solidFill>
                <a:cs typeface="Times New Roman" panose="02020603050405020304" pitchFamily="18" charset="0"/>
              </a:rPr>
              <a:t>        This is very important for software engineers who constantly have to solve technical problems. However, it is almost impossible to judge without knowing the work of the potential team member.</a:t>
            </a:r>
          </a:p>
        </p:txBody>
      </p:sp>
      <p:sp>
        <p:nvSpPr>
          <p:cNvPr id="1028" name="Rectangle 4"/>
          <p:cNvSpPr>
            <a:spLocks noChangeArrowheads="1"/>
          </p:cNvSpPr>
          <p:nvPr/>
        </p:nvSpPr>
        <p:spPr bwMode="auto">
          <a:xfrm>
            <a:off x="503265" y="98630"/>
            <a:ext cx="780415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165" tIns="46748" rIns="95165" bIns="46748" anchor="b"/>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考察的因素</a:t>
            </a:r>
            <a:r>
              <a:rPr lang="en-US" altLang="zh-CN" sz="4000" dirty="0">
                <a:solidFill>
                  <a:srgbClr val="0000FF"/>
                </a:solidFill>
                <a:latin typeface="黑体" pitchFamily="49" charset="-122"/>
                <a:ea typeface="黑体" pitchFamily="49" charset="-122"/>
                <a:cs typeface="Times New Roman" pitchFamily="18" charset="0"/>
              </a:rPr>
              <a:t> </a:t>
            </a:r>
          </a:p>
        </p:txBody>
      </p:sp>
    </p:spTree>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673100"/>
            <a:ext cx="9144000" cy="624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a:buClr>
                <a:srgbClr val="FF0000"/>
              </a:buClr>
              <a:buSzPct val="80000"/>
              <a:buFont typeface="Wingdings" pitchFamily="2" charset="2"/>
              <a:buChar char="ü"/>
            </a:pPr>
            <a:r>
              <a:rPr lang="en-US" altLang="zh-CN" sz="2400" dirty="0">
                <a:ea typeface="楷体_GB2312" pitchFamily="49" charset="-122"/>
                <a:cs typeface="Times New Roman" panose="02020603050405020304" pitchFamily="18" charset="0"/>
              </a:rPr>
              <a:t>Educational background</a:t>
            </a:r>
          </a:p>
          <a:p>
            <a:pPr algn="l">
              <a:buClr>
                <a:srgbClr val="00CC00"/>
              </a:buClr>
              <a:buFont typeface="Wingdings" pitchFamily="2" charset="2"/>
              <a:buNone/>
            </a:pPr>
            <a:r>
              <a:rPr lang="en-US" altLang="zh-CN" sz="2000" dirty="0">
                <a:solidFill>
                  <a:schemeClr val="tx1"/>
                </a:solidFill>
                <a:cs typeface="Times New Roman" panose="02020603050405020304" pitchFamily="18" charset="0"/>
              </a:rPr>
              <a:t>        This may provide an indicator of the basic fundamentals that the candidate should know and of their ability to learn. This factor becomes increasingly irrelevant as engineers gain experience across a range of projects.</a:t>
            </a:r>
          </a:p>
          <a:p>
            <a:pPr marL="342900" indent="-342900" algn="l">
              <a:buClr>
                <a:srgbClr val="FF0000"/>
              </a:buClr>
              <a:buSzPct val="80000"/>
              <a:buFont typeface="Wingdings" pitchFamily="2" charset="2"/>
              <a:buChar char="ü"/>
            </a:pPr>
            <a:r>
              <a:rPr lang="en-US" altLang="zh-CN" sz="2400" dirty="0">
                <a:ea typeface="楷体_GB2312" pitchFamily="49" charset="-122"/>
                <a:cs typeface="Times New Roman" panose="02020603050405020304" pitchFamily="18" charset="0"/>
              </a:rPr>
              <a:t>Communication ability</a:t>
            </a:r>
          </a:p>
          <a:p>
            <a:pPr algn="l">
              <a:buClr>
                <a:srgbClr val="00CC00"/>
              </a:buClr>
              <a:buFont typeface="Wingdings" pitchFamily="2" charset="2"/>
              <a:buNone/>
            </a:pPr>
            <a:r>
              <a:rPr lang="en-US" altLang="zh-CN" sz="2000" dirty="0">
                <a:solidFill>
                  <a:schemeClr val="tx1"/>
                </a:solidFill>
                <a:cs typeface="Times New Roman" panose="02020603050405020304" pitchFamily="18" charset="0"/>
              </a:rPr>
              <a:t>        This is important because of the need for project staff to communicate orally and in writing with other engineers, managers and customers. </a:t>
            </a:r>
          </a:p>
          <a:p>
            <a:pPr marL="342900" indent="-342900" algn="l">
              <a:buClr>
                <a:srgbClr val="FF0000"/>
              </a:buClr>
              <a:buSzPct val="90000"/>
              <a:buFont typeface="Wingdings" pitchFamily="2" charset="2"/>
              <a:buChar char="ü"/>
            </a:pPr>
            <a:r>
              <a:rPr lang="en-US" altLang="zh-CN" sz="2400" dirty="0">
                <a:ea typeface="楷体_GB2312" pitchFamily="49" charset="-122"/>
                <a:cs typeface="Times New Roman" panose="02020603050405020304" pitchFamily="18" charset="0"/>
              </a:rPr>
              <a:t>Adaptability </a:t>
            </a:r>
          </a:p>
          <a:p>
            <a:pPr algn="l">
              <a:buClr>
                <a:srgbClr val="00CC00"/>
              </a:buClr>
              <a:buFont typeface="Wingdings" pitchFamily="2" charset="2"/>
              <a:buNone/>
            </a:pPr>
            <a:r>
              <a:rPr lang="en-US" altLang="zh-CN" sz="2000" dirty="0">
                <a:solidFill>
                  <a:schemeClr val="tx1"/>
                </a:solidFill>
                <a:cs typeface="Times New Roman" panose="02020603050405020304" pitchFamily="18" charset="0"/>
              </a:rPr>
              <a:t>        Adaptability may be judged by looking at the different types of experience that candidates have had. This is an important attribute as it indicates an ability to learn.</a:t>
            </a:r>
            <a:r>
              <a:rPr lang="en-US" altLang="zh-CN" sz="1800" dirty="0">
                <a:solidFill>
                  <a:schemeClr val="tx1"/>
                </a:solidFill>
                <a:cs typeface="Times New Roman" panose="02020603050405020304" pitchFamily="18" charset="0"/>
              </a:rPr>
              <a:t> </a:t>
            </a:r>
          </a:p>
          <a:p>
            <a:pPr marL="342900" indent="-342900" algn="l">
              <a:buClr>
                <a:srgbClr val="FF0000"/>
              </a:buClr>
              <a:buFont typeface="Wingdings" pitchFamily="2" charset="2"/>
              <a:buChar char="ü"/>
            </a:pPr>
            <a:r>
              <a:rPr lang="en-US" altLang="zh-CN" sz="2400" dirty="0">
                <a:ea typeface="楷体_GB2312" pitchFamily="49" charset="-122"/>
                <a:cs typeface="Times New Roman" panose="02020603050405020304" pitchFamily="18" charset="0"/>
              </a:rPr>
              <a:t>Attitude</a:t>
            </a:r>
          </a:p>
          <a:p>
            <a:pPr algn="l">
              <a:buClr>
                <a:srgbClr val="00CC00"/>
              </a:buClr>
              <a:buFont typeface="Wingdings" pitchFamily="2" charset="2"/>
              <a:buNone/>
            </a:pPr>
            <a:r>
              <a:rPr lang="en-US" altLang="zh-CN" sz="2000" dirty="0">
                <a:solidFill>
                  <a:schemeClr val="tx1"/>
                </a:solidFill>
                <a:cs typeface="Times New Roman" panose="02020603050405020304" pitchFamily="18" charset="0"/>
              </a:rPr>
              <a:t>        Project staff should have a positive attitude to their work and should be willing to learn new skills. This is an important attribute but often very difficult to assess.</a:t>
            </a:r>
          </a:p>
          <a:p>
            <a:pPr marL="342900" indent="-342900" algn="l">
              <a:buClr>
                <a:srgbClr val="FF0000"/>
              </a:buClr>
              <a:buSzPct val="80000"/>
              <a:buFont typeface="Wingdings" pitchFamily="2" charset="2"/>
              <a:buChar char="ü"/>
            </a:pPr>
            <a:r>
              <a:rPr lang="en-US" altLang="zh-CN" sz="2400" dirty="0">
                <a:ea typeface="楷体_GB2312" pitchFamily="49" charset="-122"/>
                <a:cs typeface="Times New Roman" panose="02020603050405020304" pitchFamily="18" charset="0"/>
              </a:rPr>
              <a:t>Personality</a:t>
            </a:r>
          </a:p>
          <a:p>
            <a:pPr algn="l"/>
            <a:r>
              <a:rPr lang="en-US" altLang="zh-CN" sz="2000" dirty="0">
                <a:solidFill>
                  <a:schemeClr val="tx1"/>
                </a:solidFill>
                <a:cs typeface="Times New Roman" panose="02020603050405020304" pitchFamily="18" charset="0"/>
              </a:rPr>
              <a:t>        This is an important attribute but difficult to assess. Candidates must be reasonably compatible with other team members. No particular type of personality is more or less suited to software engineering</a:t>
            </a:r>
            <a:r>
              <a:rPr lang="en-US" altLang="zh-CN" sz="1800" dirty="0">
                <a:solidFill>
                  <a:schemeClr val="tx1"/>
                </a:solidFill>
                <a:cs typeface="Times New Roman" panose="02020603050405020304" pitchFamily="18" charset="0"/>
              </a:rPr>
              <a:t>.</a:t>
            </a:r>
          </a:p>
        </p:txBody>
      </p:sp>
      <p:sp>
        <p:nvSpPr>
          <p:cNvPr id="10243" name="Rectangle 3"/>
          <p:cNvSpPr>
            <a:spLocks noChangeArrowheads="1"/>
          </p:cNvSpPr>
          <p:nvPr/>
        </p:nvSpPr>
        <p:spPr bwMode="auto">
          <a:xfrm>
            <a:off x="685800" y="0"/>
            <a:ext cx="78041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165" tIns="46748" rIns="95165" bIns="46748" anchor="b"/>
          <a:lstStyle/>
          <a:p>
            <a:pPr algn="l" eaLnBrk="0" hangingPunct="0"/>
            <a:r>
              <a:rPr lang="en-US" altLang="zh-CN" sz="4000" dirty="0">
                <a:solidFill>
                  <a:srgbClr val="0000FF"/>
                </a:solidFill>
                <a:cs typeface="Times New Roman" panose="02020603050405020304" pitchFamily="18" charset="0"/>
              </a:rPr>
              <a:t>Staff  factors</a:t>
            </a:r>
            <a:r>
              <a:rPr lang="en-US" altLang="zh-CN" sz="3800" dirty="0">
                <a:solidFill>
                  <a:schemeClr val="tx2"/>
                </a:solidFill>
                <a:cs typeface="Times New Roman" panose="02020603050405020304" pitchFamily="18" charset="0"/>
              </a:rPr>
              <a:t> </a:t>
            </a:r>
          </a:p>
        </p:txBody>
      </p:sp>
    </p:spTree>
  </p:cSld>
  <p:clrMapOvr>
    <a:masterClrMapping/>
  </p:clrMapOvr>
  <p:transition>
    <p:pull/>
  </p:transition>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7985</TotalTime>
  <Pages>0</Pages>
  <Words>4294</Words>
  <Characters>0</Characters>
  <Application>Microsoft Office PowerPoint</Application>
  <DocSecurity>0</DocSecurity>
  <PresentationFormat>全屏显示(4:3)</PresentationFormat>
  <Lines>0</Lines>
  <Paragraphs>552</Paragraphs>
  <Slides>63</Slides>
  <Notes>11</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1</vt:i4>
      </vt:variant>
      <vt:variant>
        <vt:lpstr>幻灯片标题</vt:lpstr>
      </vt:variant>
      <vt:variant>
        <vt:i4>63</vt:i4>
      </vt:variant>
    </vt:vector>
  </HeadingPairs>
  <TitlesOfParts>
    <vt:vector size="80" baseType="lpstr">
      <vt:lpstr>黑体</vt:lpstr>
      <vt:lpstr>华文行楷</vt:lpstr>
      <vt:lpstr>楷体_GB2312</vt:lpstr>
      <vt:lpstr>宋体</vt:lpstr>
      <vt:lpstr>微软雅黑</vt:lpstr>
      <vt:lpstr>Arial</vt:lpstr>
      <vt:lpstr>Arial Narrow</vt:lpstr>
      <vt:lpstr>Calibri</vt:lpstr>
      <vt:lpstr>Calibri Light</vt:lpstr>
      <vt:lpstr>Marlett</vt:lpstr>
      <vt:lpstr>Tahoma</vt:lpstr>
      <vt:lpstr>Times New Roman</vt:lpstr>
      <vt:lpstr>Verdana</vt:lpstr>
      <vt:lpstr>Wingdings</vt:lpstr>
      <vt:lpstr>2_Profile</vt:lpstr>
      <vt:lpstr>3_Profile</vt:lpstr>
      <vt:lpstr>文档</vt:lpstr>
      <vt:lpstr>PowerPoint 演示文稿</vt:lpstr>
      <vt:lpstr>PowerPoint 演示文稿</vt:lpstr>
      <vt:lpstr>PowerPoint 演示文稿</vt:lpstr>
      <vt:lpstr>团队的角色分工</vt:lpstr>
      <vt:lpstr>微软开发团队的角色分工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What is an organization?</vt:lpstr>
      <vt:lpstr>Organizational hierarchy</vt:lpstr>
      <vt:lpstr>Software organization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HP</cp:lastModifiedBy>
  <cp:revision>866</cp:revision>
  <cp:lastPrinted>1899-12-30T00:00:00Z</cp:lastPrinted>
  <dcterms:created xsi:type="dcterms:W3CDTF">2008-08-06T12:32:32Z</dcterms:created>
  <dcterms:modified xsi:type="dcterms:W3CDTF">2024-06-02T14:58:48Z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